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notesSlides/notesSlide6.xml" ContentType="application/vnd.openxmlformats-officedocument.presentationml.notesSlide+xml"/>
  <Override PartName="/ppt/notesSlides/notesSlide7.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Default Extension="jpeg" ContentType="image/jpe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3"/>
  </p:notesMasterIdLst>
  <p:sldIdLst>
    <p:sldId id="302" r:id="rId2"/>
    <p:sldId id="303" r:id="rId3"/>
    <p:sldId id="263" r:id="rId4"/>
    <p:sldId id="272" r:id="rId5"/>
    <p:sldId id="268" r:id="rId6"/>
    <p:sldId id="273" r:id="rId7"/>
    <p:sldId id="274" r:id="rId8"/>
    <p:sldId id="275" r:id="rId9"/>
    <p:sldId id="276" r:id="rId10"/>
    <p:sldId id="277" r:id="rId11"/>
    <p:sldId id="278" r:id="rId12"/>
    <p:sldId id="279" r:id="rId13"/>
    <p:sldId id="280" r:id="rId14"/>
    <p:sldId id="281" r:id="rId15"/>
    <p:sldId id="282" r:id="rId16"/>
    <p:sldId id="283" r:id="rId17"/>
    <p:sldId id="284" r:id="rId18"/>
    <p:sldId id="288" r:id="rId19"/>
    <p:sldId id="289" r:id="rId20"/>
    <p:sldId id="290" r:id="rId21"/>
    <p:sldId id="291" r:id="rId22"/>
    <p:sldId id="292" r:id="rId23"/>
    <p:sldId id="293" r:id="rId24"/>
    <p:sldId id="295" r:id="rId25"/>
    <p:sldId id="296" r:id="rId26"/>
    <p:sldId id="297" r:id="rId27"/>
    <p:sldId id="298" r:id="rId28"/>
    <p:sldId id="299" r:id="rId29"/>
    <p:sldId id="300" r:id="rId30"/>
    <p:sldId id="301" r:id="rId31"/>
    <p:sldId id="304" r:id="rId32"/>
  </p:sldIdLst>
  <p:sldSz cx="9144000" cy="6858000" type="screen4x3"/>
  <p:notesSz cx="6858000" cy="9144000"/>
  <p:defaultText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8" d="100"/>
          <a:sy n="68" d="100"/>
        </p:scale>
        <p:origin x="-1446" y="-96"/>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ço Reservado para Cabeçalho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pt-BR"/>
          </a:p>
        </p:txBody>
      </p:sp>
      <p:sp>
        <p:nvSpPr>
          <p:cNvPr id="3" name="Espaço Reservado para Data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3FED22B-C02E-469B-8E56-51A957345412}" type="datetimeFigureOut">
              <a:rPr lang="pt-BR" smtClean="0"/>
              <a:pPr/>
              <a:t>21/04/2019</a:t>
            </a:fld>
            <a:endParaRPr lang="pt-BR"/>
          </a:p>
        </p:txBody>
      </p:sp>
      <p:sp>
        <p:nvSpPr>
          <p:cNvPr id="4" name="Espaço Reservado para Imagem de Slide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pt-BR"/>
          </a:p>
        </p:txBody>
      </p:sp>
      <p:sp>
        <p:nvSpPr>
          <p:cNvPr id="5" name="Espaço Reservado para Anotações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6" name="Espaço Reservado para Rodapé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pt-BR"/>
          </a:p>
        </p:txBody>
      </p:sp>
      <p:sp>
        <p:nvSpPr>
          <p:cNvPr id="7" name="Espaço Reservado para Número de Slide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97D82B9-F9E2-49E4-8564-400BBA137CA1}" type="slidenum">
              <a:rPr lang="pt-BR" smtClean="0"/>
              <a:pPr/>
              <a:t>‹nº›</a:t>
            </a:fld>
            <a:endParaRPr lang="pt-BR"/>
          </a:p>
        </p:txBody>
      </p:sp>
    </p:spTree>
    <p:extLst>
      <p:ext uri="{BB962C8B-B14F-4D97-AF65-F5344CB8AC3E}">
        <p14:creationId xmlns:p14="http://schemas.microsoft.com/office/powerpoint/2010/main" xmlns="" val="260488995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normAutofit/>
          </a:bodyPr>
          <a:lstStyle/>
          <a:p>
            <a:endParaRPr lang="pt-BR"/>
          </a:p>
        </p:txBody>
      </p:sp>
      <p:sp>
        <p:nvSpPr>
          <p:cNvPr id="4" name="Espaço Reservado para Número de Slide 3"/>
          <p:cNvSpPr>
            <a:spLocks noGrp="1"/>
          </p:cNvSpPr>
          <p:nvPr>
            <p:ph type="sldNum" sz="quarter" idx="10"/>
          </p:nvPr>
        </p:nvSpPr>
        <p:spPr/>
        <p:txBody>
          <a:bodyPr/>
          <a:lstStyle/>
          <a:p>
            <a:fld id="{715B4A88-1B04-4254-AB24-3A4AFFD2A49C}" type="slidenum">
              <a:rPr lang="pt-BR" smtClean="0"/>
              <a:pPr/>
              <a:t>6</a:t>
            </a:fld>
            <a:endParaRPr lang="pt-B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normAutofit/>
          </a:bodyPr>
          <a:lstStyle/>
          <a:p>
            <a:endParaRPr lang="pt-BR" dirty="0"/>
          </a:p>
        </p:txBody>
      </p:sp>
      <p:sp>
        <p:nvSpPr>
          <p:cNvPr id="4" name="Espaço Reservado para Número de Slide 3"/>
          <p:cNvSpPr>
            <a:spLocks noGrp="1"/>
          </p:cNvSpPr>
          <p:nvPr>
            <p:ph type="sldNum" sz="quarter" idx="10"/>
          </p:nvPr>
        </p:nvSpPr>
        <p:spPr/>
        <p:txBody>
          <a:bodyPr/>
          <a:lstStyle/>
          <a:p>
            <a:fld id="{715B4A88-1B04-4254-AB24-3A4AFFD2A49C}" type="slidenum">
              <a:rPr lang="pt-BR" smtClean="0"/>
              <a:pPr/>
              <a:t>7</a:t>
            </a:fld>
            <a:endParaRPr lang="pt-BR"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normAutofit/>
          </a:bodyPr>
          <a:lstStyle/>
          <a:p>
            <a:endParaRPr lang="pt-BR" dirty="0"/>
          </a:p>
        </p:txBody>
      </p:sp>
      <p:sp>
        <p:nvSpPr>
          <p:cNvPr id="4" name="Espaço Reservado para Número de Slide 3"/>
          <p:cNvSpPr>
            <a:spLocks noGrp="1"/>
          </p:cNvSpPr>
          <p:nvPr>
            <p:ph type="sldNum" sz="quarter" idx="10"/>
          </p:nvPr>
        </p:nvSpPr>
        <p:spPr/>
        <p:txBody>
          <a:bodyPr/>
          <a:lstStyle/>
          <a:p>
            <a:fld id="{715B4A88-1B04-4254-AB24-3A4AFFD2A49C}" type="slidenum">
              <a:rPr lang="pt-BR" smtClean="0"/>
              <a:pPr/>
              <a:t>8</a:t>
            </a:fld>
            <a:endParaRPr lang="pt-BR"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normAutofit/>
          </a:bodyPr>
          <a:lstStyle/>
          <a:p>
            <a:endParaRPr lang="pt-BR"/>
          </a:p>
        </p:txBody>
      </p:sp>
      <p:sp>
        <p:nvSpPr>
          <p:cNvPr id="4" name="Espaço Reservado para Número de Slide 3"/>
          <p:cNvSpPr>
            <a:spLocks noGrp="1"/>
          </p:cNvSpPr>
          <p:nvPr>
            <p:ph type="sldNum" sz="quarter" idx="10"/>
          </p:nvPr>
        </p:nvSpPr>
        <p:spPr/>
        <p:txBody>
          <a:bodyPr/>
          <a:lstStyle/>
          <a:p>
            <a:fld id="{715B4A88-1B04-4254-AB24-3A4AFFD2A49C}" type="slidenum">
              <a:rPr lang="pt-BR" smtClean="0"/>
              <a:pPr/>
              <a:t>9</a:t>
            </a:fld>
            <a:endParaRPr lang="pt-B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normAutofit/>
          </a:bodyPr>
          <a:lstStyle/>
          <a:p>
            <a:endParaRPr lang="pt-BR"/>
          </a:p>
        </p:txBody>
      </p:sp>
      <p:sp>
        <p:nvSpPr>
          <p:cNvPr id="4" name="Espaço Reservado para Número de Slide 3"/>
          <p:cNvSpPr>
            <a:spLocks noGrp="1"/>
          </p:cNvSpPr>
          <p:nvPr>
            <p:ph type="sldNum" sz="quarter" idx="10"/>
          </p:nvPr>
        </p:nvSpPr>
        <p:spPr/>
        <p:txBody>
          <a:bodyPr/>
          <a:lstStyle/>
          <a:p>
            <a:fld id="{715B4A88-1B04-4254-AB24-3A4AFFD2A49C}" type="slidenum">
              <a:rPr lang="pt-BR" smtClean="0"/>
              <a:pPr/>
              <a:t>10</a:t>
            </a:fld>
            <a:endParaRPr lang="pt-B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normAutofit/>
          </a:bodyPr>
          <a:lstStyle/>
          <a:p>
            <a:endParaRPr lang="pt-BR"/>
          </a:p>
        </p:txBody>
      </p:sp>
      <p:sp>
        <p:nvSpPr>
          <p:cNvPr id="4" name="Espaço Reservado para Número de Slide 3"/>
          <p:cNvSpPr>
            <a:spLocks noGrp="1"/>
          </p:cNvSpPr>
          <p:nvPr>
            <p:ph type="sldNum" sz="quarter" idx="10"/>
          </p:nvPr>
        </p:nvSpPr>
        <p:spPr/>
        <p:txBody>
          <a:bodyPr/>
          <a:lstStyle/>
          <a:p>
            <a:fld id="{715B4A88-1B04-4254-AB24-3A4AFFD2A49C}" type="slidenum">
              <a:rPr lang="pt-BR" smtClean="0"/>
              <a:pPr/>
              <a:t>11</a:t>
            </a:fld>
            <a:endParaRPr lang="pt-B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normAutofit/>
          </a:bodyPr>
          <a:lstStyle/>
          <a:p>
            <a:endParaRPr lang="pt-BR"/>
          </a:p>
        </p:txBody>
      </p:sp>
      <p:sp>
        <p:nvSpPr>
          <p:cNvPr id="4" name="Espaço Reservado para Número de Slide 3"/>
          <p:cNvSpPr>
            <a:spLocks noGrp="1"/>
          </p:cNvSpPr>
          <p:nvPr>
            <p:ph type="sldNum" sz="quarter" idx="10"/>
          </p:nvPr>
        </p:nvSpPr>
        <p:spPr/>
        <p:txBody>
          <a:bodyPr/>
          <a:lstStyle/>
          <a:p>
            <a:fld id="{715B4A88-1B04-4254-AB24-3A4AFFD2A49C}" type="slidenum">
              <a:rPr lang="pt-BR" smtClean="0"/>
              <a:pPr/>
              <a:t>12</a:t>
            </a:fld>
            <a:endParaRPr lang="pt-B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Slide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685800" y="2130425"/>
            <a:ext cx="7772400" cy="1470025"/>
          </a:xfrm>
        </p:spPr>
        <p:txBody>
          <a:bodyPr/>
          <a:lstStyle/>
          <a:p>
            <a:r>
              <a:rPr lang="pt-BR" smtClean="0"/>
              <a:t>Clique para editar o estilo do título mestre</a:t>
            </a:r>
            <a:endParaRPr lang="pt-BR"/>
          </a:p>
        </p:txBody>
      </p:sp>
      <p:sp>
        <p:nvSpPr>
          <p:cNvPr id="3" name="Subtítulo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pt-BR" smtClean="0"/>
              <a:t>Clique para editar o estilo do subtítulo mestre</a:t>
            </a:r>
            <a:endParaRPr lang="pt-BR"/>
          </a:p>
        </p:txBody>
      </p:sp>
      <p:sp>
        <p:nvSpPr>
          <p:cNvPr id="4" name="Espaço Reservado para Data 3"/>
          <p:cNvSpPr>
            <a:spLocks noGrp="1"/>
          </p:cNvSpPr>
          <p:nvPr>
            <p:ph type="dt" sz="half" idx="10"/>
          </p:nvPr>
        </p:nvSpPr>
        <p:spPr/>
        <p:txBody>
          <a:bodyPr/>
          <a:lstStyle/>
          <a:p>
            <a:fld id="{75304537-CDC9-4731-8018-EBAA1CB6792D}" type="datetimeFigureOut">
              <a:rPr lang="pt-BR" smtClean="0"/>
              <a:pPr/>
              <a:t>21/04/2019</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8B14C101-513B-46C8-8A92-6E0E3F4D2B53}" type="slidenum">
              <a:rPr lang="pt-BR" smtClean="0"/>
              <a:pPr/>
              <a:t>‹nº›</a:t>
            </a:fld>
            <a:endParaRPr lang="pt-B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estilo do título mestre</a:t>
            </a:r>
            <a:endParaRPr lang="pt-BR"/>
          </a:p>
        </p:txBody>
      </p:sp>
      <p:sp>
        <p:nvSpPr>
          <p:cNvPr id="3" name="Espaço Reservado para Texto Vertical 2"/>
          <p:cNvSpPr>
            <a:spLocks noGrp="1"/>
          </p:cNvSpPr>
          <p:nvPr>
            <p:ph type="body" orient="vert" idx="1"/>
          </p:nvPr>
        </p:nvSpPr>
        <p:spPr/>
        <p:txBody>
          <a:bodyPr vert="eaVert"/>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Data 3"/>
          <p:cNvSpPr>
            <a:spLocks noGrp="1"/>
          </p:cNvSpPr>
          <p:nvPr>
            <p:ph type="dt" sz="half" idx="10"/>
          </p:nvPr>
        </p:nvSpPr>
        <p:spPr/>
        <p:txBody>
          <a:bodyPr/>
          <a:lstStyle/>
          <a:p>
            <a:fld id="{75304537-CDC9-4731-8018-EBAA1CB6792D}" type="datetimeFigureOut">
              <a:rPr lang="pt-BR" smtClean="0"/>
              <a:pPr/>
              <a:t>21/04/2019</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8B14C101-513B-46C8-8A92-6E0E3F4D2B53}" type="slidenum">
              <a:rPr lang="pt-BR" smtClean="0"/>
              <a:pPr/>
              <a:t>‹nº›</a:t>
            </a:fld>
            <a:endParaRPr lang="pt-B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e texto verticais">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6629400" y="274638"/>
            <a:ext cx="2057400" cy="5851525"/>
          </a:xfrm>
        </p:spPr>
        <p:txBody>
          <a:bodyPr vert="eaVert"/>
          <a:lstStyle/>
          <a:p>
            <a:r>
              <a:rPr lang="pt-BR" smtClean="0"/>
              <a:t>Clique para editar o estilo do título mestre</a:t>
            </a:r>
            <a:endParaRPr lang="pt-BR"/>
          </a:p>
        </p:txBody>
      </p:sp>
      <p:sp>
        <p:nvSpPr>
          <p:cNvPr id="3" name="Espaço Reservado para Texto Vertical 2"/>
          <p:cNvSpPr>
            <a:spLocks noGrp="1"/>
          </p:cNvSpPr>
          <p:nvPr>
            <p:ph type="body" orient="vert" idx="1"/>
          </p:nvPr>
        </p:nvSpPr>
        <p:spPr>
          <a:xfrm>
            <a:off x="457200" y="274638"/>
            <a:ext cx="6019800" cy="5851525"/>
          </a:xfrm>
        </p:spPr>
        <p:txBody>
          <a:bodyPr vert="eaVert"/>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Data 3"/>
          <p:cNvSpPr>
            <a:spLocks noGrp="1"/>
          </p:cNvSpPr>
          <p:nvPr>
            <p:ph type="dt" sz="half" idx="10"/>
          </p:nvPr>
        </p:nvSpPr>
        <p:spPr/>
        <p:txBody>
          <a:bodyPr/>
          <a:lstStyle/>
          <a:p>
            <a:fld id="{75304537-CDC9-4731-8018-EBAA1CB6792D}" type="datetimeFigureOut">
              <a:rPr lang="pt-BR" smtClean="0"/>
              <a:pPr/>
              <a:t>21/04/2019</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8B14C101-513B-46C8-8A92-6E0E3F4D2B53}" type="slidenum">
              <a:rPr lang="pt-BR" smtClean="0"/>
              <a:pPr/>
              <a:t>‹nº›</a:t>
            </a:fld>
            <a:endParaRPr lang="pt-B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e conteúd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estilo do título mestre</a:t>
            </a:r>
            <a:endParaRPr lang="pt-BR"/>
          </a:p>
        </p:txBody>
      </p:sp>
      <p:sp>
        <p:nvSpPr>
          <p:cNvPr id="3" name="Espaço Reservado para Conteúdo 2"/>
          <p:cNvSpPr>
            <a:spLocks noGrp="1"/>
          </p:cNvSpPr>
          <p:nvPr>
            <p:ph idx="1"/>
          </p:nvPr>
        </p:nvSpPr>
        <p:spPr/>
        <p:txBody>
          <a:body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Data 3"/>
          <p:cNvSpPr>
            <a:spLocks noGrp="1"/>
          </p:cNvSpPr>
          <p:nvPr>
            <p:ph type="dt" sz="half" idx="10"/>
          </p:nvPr>
        </p:nvSpPr>
        <p:spPr/>
        <p:txBody>
          <a:bodyPr/>
          <a:lstStyle/>
          <a:p>
            <a:fld id="{75304537-CDC9-4731-8018-EBAA1CB6792D}" type="datetimeFigureOut">
              <a:rPr lang="pt-BR" smtClean="0"/>
              <a:pPr/>
              <a:t>21/04/2019</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8B14C101-513B-46C8-8A92-6E0E3F4D2B53}" type="slidenum">
              <a:rPr lang="pt-BR" smtClean="0"/>
              <a:pPr/>
              <a:t>‹nº›</a:t>
            </a:fld>
            <a:endParaRPr lang="pt-B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Cabeçalho da Seção">
    <p:spTree>
      <p:nvGrpSpPr>
        <p:cNvPr id="1" name=""/>
        <p:cNvGrpSpPr/>
        <p:nvPr/>
      </p:nvGrpSpPr>
      <p:grpSpPr>
        <a:xfrm>
          <a:off x="0" y="0"/>
          <a:ext cx="0" cy="0"/>
          <a:chOff x="0" y="0"/>
          <a:chExt cx="0" cy="0"/>
        </a:xfrm>
      </p:grpSpPr>
      <p:sp>
        <p:nvSpPr>
          <p:cNvPr id="2" name="Título 1"/>
          <p:cNvSpPr>
            <a:spLocks noGrp="1"/>
          </p:cNvSpPr>
          <p:nvPr>
            <p:ph type="title"/>
          </p:nvPr>
        </p:nvSpPr>
        <p:spPr>
          <a:xfrm>
            <a:off x="722313" y="4406900"/>
            <a:ext cx="7772400" cy="1362075"/>
          </a:xfrm>
        </p:spPr>
        <p:txBody>
          <a:bodyPr anchor="t"/>
          <a:lstStyle>
            <a:lvl1pPr algn="l">
              <a:defRPr sz="4000" b="1" cap="all"/>
            </a:lvl1pPr>
          </a:lstStyle>
          <a:p>
            <a:r>
              <a:rPr lang="pt-BR" smtClean="0"/>
              <a:t>Clique para editar o estilo do título mestre</a:t>
            </a:r>
            <a:endParaRPr lang="pt-BR"/>
          </a:p>
        </p:txBody>
      </p:sp>
      <p:sp>
        <p:nvSpPr>
          <p:cNvPr id="3" name="Espaço Reservado para Texto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t-BR" smtClean="0"/>
              <a:t>Clique para editar os estilos do texto mestre</a:t>
            </a:r>
          </a:p>
        </p:txBody>
      </p:sp>
      <p:sp>
        <p:nvSpPr>
          <p:cNvPr id="4" name="Espaço Reservado para Data 3"/>
          <p:cNvSpPr>
            <a:spLocks noGrp="1"/>
          </p:cNvSpPr>
          <p:nvPr>
            <p:ph type="dt" sz="half" idx="10"/>
          </p:nvPr>
        </p:nvSpPr>
        <p:spPr/>
        <p:txBody>
          <a:bodyPr/>
          <a:lstStyle/>
          <a:p>
            <a:fld id="{75304537-CDC9-4731-8018-EBAA1CB6792D}" type="datetimeFigureOut">
              <a:rPr lang="pt-BR" smtClean="0"/>
              <a:pPr/>
              <a:t>21/04/2019</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8B14C101-513B-46C8-8A92-6E0E3F4D2B53}" type="slidenum">
              <a:rPr lang="pt-BR" smtClean="0"/>
              <a:pPr/>
              <a:t>‹nº›</a:t>
            </a:fld>
            <a:endParaRPr lang="pt-B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as Partes de Conteúd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estilo do título mestre</a:t>
            </a:r>
            <a:endParaRPr lang="pt-BR"/>
          </a:p>
        </p:txBody>
      </p:sp>
      <p:sp>
        <p:nvSpPr>
          <p:cNvPr id="3" name="Espaço Reservado para Conteúdo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Conteúdo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5" name="Espaço Reservado para Data 4"/>
          <p:cNvSpPr>
            <a:spLocks noGrp="1"/>
          </p:cNvSpPr>
          <p:nvPr>
            <p:ph type="dt" sz="half" idx="10"/>
          </p:nvPr>
        </p:nvSpPr>
        <p:spPr/>
        <p:txBody>
          <a:bodyPr/>
          <a:lstStyle/>
          <a:p>
            <a:fld id="{75304537-CDC9-4731-8018-EBAA1CB6792D}" type="datetimeFigureOut">
              <a:rPr lang="pt-BR" smtClean="0"/>
              <a:pPr/>
              <a:t>21/04/2019</a:t>
            </a:fld>
            <a:endParaRPr lang="pt-BR"/>
          </a:p>
        </p:txBody>
      </p:sp>
      <p:sp>
        <p:nvSpPr>
          <p:cNvPr id="6" name="Espaço Reservado para Rodapé 5"/>
          <p:cNvSpPr>
            <a:spLocks noGrp="1"/>
          </p:cNvSpPr>
          <p:nvPr>
            <p:ph type="ftr" sz="quarter" idx="11"/>
          </p:nvPr>
        </p:nvSpPr>
        <p:spPr/>
        <p:txBody>
          <a:bodyPr/>
          <a:lstStyle/>
          <a:p>
            <a:endParaRPr lang="pt-BR"/>
          </a:p>
        </p:txBody>
      </p:sp>
      <p:sp>
        <p:nvSpPr>
          <p:cNvPr id="7" name="Espaço Reservado para Número de Slide 6"/>
          <p:cNvSpPr>
            <a:spLocks noGrp="1"/>
          </p:cNvSpPr>
          <p:nvPr>
            <p:ph type="sldNum" sz="quarter" idx="12"/>
          </p:nvPr>
        </p:nvSpPr>
        <p:spPr/>
        <p:txBody>
          <a:bodyPr/>
          <a:lstStyle/>
          <a:p>
            <a:fld id="{8B14C101-513B-46C8-8A92-6E0E3F4D2B53}" type="slidenum">
              <a:rPr lang="pt-BR" smtClean="0"/>
              <a:pPr/>
              <a:t>‹nº›</a:t>
            </a:fld>
            <a:endParaRPr lang="pt-B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lvl1pPr>
              <a:defRPr/>
            </a:lvl1pPr>
          </a:lstStyle>
          <a:p>
            <a:r>
              <a:rPr lang="pt-BR" smtClean="0"/>
              <a:t>Clique para editar o estilo do título mestre</a:t>
            </a:r>
            <a:endParaRPr lang="pt-BR"/>
          </a:p>
        </p:txBody>
      </p:sp>
      <p:sp>
        <p:nvSpPr>
          <p:cNvPr id="3" name="Espaço Reservado para Tex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smtClean="0"/>
              <a:t>Clique para editar os estilos do texto mestre</a:t>
            </a:r>
          </a:p>
        </p:txBody>
      </p:sp>
      <p:sp>
        <p:nvSpPr>
          <p:cNvPr id="4" name="Espaço Reservado para Conteúd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5" name="Espaço Reservado para Tex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smtClean="0"/>
              <a:t>Clique para editar os estilos do texto mestre</a:t>
            </a:r>
          </a:p>
        </p:txBody>
      </p:sp>
      <p:sp>
        <p:nvSpPr>
          <p:cNvPr id="6" name="Espaço Reservado para Conteúd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7" name="Espaço Reservado para Data 6"/>
          <p:cNvSpPr>
            <a:spLocks noGrp="1"/>
          </p:cNvSpPr>
          <p:nvPr>
            <p:ph type="dt" sz="half" idx="10"/>
          </p:nvPr>
        </p:nvSpPr>
        <p:spPr/>
        <p:txBody>
          <a:bodyPr/>
          <a:lstStyle/>
          <a:p>
            <a:fld id="{75304537-CDC9-4731-8018-EBAA1CB6792D}" type="datetimeFigureOut">
              <a:rPr lang="pt-BR" smtClean="0"/>
              <a:pPr/>
              <a:t>21/04/2019</a:t>
            </a:fld>
            <a:endParaRPr lang="pt-BR"/>
          </a:p>
        </p:txBody>
      </p:sp>
      <p:sp>
        <p:nvSpPr>
          <p:cNvPr id="8" name="Espaço Reservado para Rodapé 7"/>
          <p:cNvSpPr>
            <a:spLocks noGrp="1"/>
          </p:cNvSpPr>
          <p:nvPr>
            <p:ph type="ftr" sz="quarter" idx="11"/>
          </p:nvPr>
        </p:nvSpPr>
        <p:spPr/>
        <p:txBody>
          <a:bodyPr/>
          <a:lstStyle/>
          <a:p>
            <a:endParaRPr lang="pt-BR"/>
          </a:p>
        </p:txBody>
      </p:sp>
      <p:sp>
        <p:nvSpPr>
          <p:cNvPr id="9" name="Espaço Reservado para Número de Slide 8"/>
          <p:cNvSpPr>
            <a:spLocks noGrp="1"/>
          </p:cNvSpPr>
          <p:nvPr>
            <p:ph type="sldNum" sz="quarter" idx="12"/>
          </p:nvPr>
        </p:nvSpPr>
        <p:spPr/>
        <p:txBody>
          <a:bodyPr/>
          <a:lstStyle/>
          <a:p>
            <a:fld id="{8B14C101-513B-46C8-8A92-6E0E3F4D2B53}" type="slidenum">
              <a:rPr lang="pt-BR" smtClean="0"/>
              <a:pPr/>
              <a:t>‹nº›</a:t>
            </a:fld>
            <a:endParaRPr lang="pt-B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mente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estilo do título mestre</a:t>
            </a:r>
            <a:endParaRPr lang="pt-BR"/>
          </a:p>
        </p:txBody>
      </p:sp>
      <p:sp>
        <p:nvSpPr>
          <p:cNvPr id="3" name="Espaço Reservado para Data 2"/>
          <p:cNvSpPr>
            <a:spLocks noGrp="1"/>
          </p:cNvSpPr>
          <p:nvPr>
            <p:ph type="dt" sz="half" idx="10"/>
          </p:nvPr>
        </p:nvSpPr>
        <p:spPr/>
        <p:txBody>
          <a:bodyPr/>
          <a:lstStyle/>
          <a:p>
            <a:fld id="{75304537-CDC9-4731-8018-EBAA1CB6792D}" type="datetimeFigureOut">
              <a:rPr lang="pt-BR" smtClean="0"/>
              <a:pPr/>
              <a:t>21/04/2019</a:t>
            </a:fld>
            <a:endParaRPr lang="pt-BR"/>
          </a:p>
        </p:txBody>
      </p:sp>
      <p:sp>
        <p:nvSpPr>
          <p:cNvPr id="4" name="Espaço Reservado para Rodapé 3"/>
          <p:cNvSpPr>
            <a:spLocks noGrp="1"/>
          </p:cNvSpPr>
          <p:nvPr>
            <p:ph type="ftr" sz="quarter" idx="11"/>
          </p:nvPr>
        </p:nvSpPr>
        <p:spPr/>
        <p:txBody>
          <a:bodyPr/>
          <a:lstStyle/>
          <a:p>
            <a:endParaRPr lang="pt-BR"/>
          </a:p>
        </p:txBody>
      </p:sp>
      <p:sp>
        <p:nvSpPr>
          <p:cNvPr id="5" name="Espaço Reservado para Número de Slide 4"/>
          <p:cNvSpPr>
            <a:spLocks noGrp="1"/>
          </p:cNvSpPr>
          <p:nvPr>
            <p:ph type="sldNum" sz="quarter" idx="12"/>
          </p:nvPr>
        </p:nvSpPr>
        <p:spPr/>
        <p:txBody>
          <a:bodyPr/>
          <a:lstStyle/>
          <a:p>
            <a:fld id="{8B14C101-513B-46C8-8A92-6E0E3F4D2B53}" type="slidenum">
              <a:rPr lang="pt-BR" smtClean="0"/>
              <a:pPr/>
              <a:t>‹nº›</a:t>
            </a:fld>
            <a:endParaRPr lang="pt-B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
        <p:nvSpPr>
          <p:cNvPr id="2" name="Espaço Reservado para Data 1"/>
          <p:cNvSpPr>
            <a:spLocks noGrp="1"/>
          </p:cNvSpPr>
          <p:nvPr>
            <p:ph type="dt" sz="half" idx="10"/>
          </p:nvPr>
        </p:nvSpPr>
        <p:spPr/>
        <p:txBody>
          <a:bodyPr/>
          <a:lstStyle/>
          <a:p>
            <a:fld id="{75304537-CDC9-4731-8018-EBAA1CB6792D}" type="datetimeFigureOut">
              <a:rPr lang="pt-BR" smtClean="0"/>
              <a:pPr/>
              <a:t>21/04/2019</a:t>
            </a:fld>
            <a:endParaRPr lang="pt-BR"/>
          </a:p>
        </p:txBody>
      </p:sp>
      <p:sp>
        <p:nvSpPr>
          <p:cNvPr id="3" name="Espaço Reservado para Rodapé 2"/>
          <p:cNvSpPr>
            <a:spLocks noGrp="1"/>
          </p:cNvSpPr>
          <p:nvPr>
            <p:ph type="ftr" sz="quarter" idx="11"/>
          </p:nvPr>
        </p:nvSpPr>
        <p:spPr/>
        <p:txBody>
          <a:bodyPr/>
          <a:lstStyle/>
          <a:p>
            <a:endParaRPr lang="pt-BR"/>
          </a:p>
        </p:txBody>
      </p:sp>
      <p:sp>
        <p:nvSpPr>
          <p:cNvPr id="4" name="Espaço Reservado para Número de Slide 3"/>
          <p:cNvSpPr>
            <a:spLocks noGrp="1"/>
          </p:cNvSpPr>
          <p:nvPr>
            <p:ph type="sldNum" sz="quarter" idx="12"/>
          </p:nvPr>
        </p:nvSpPr>
        <p:spPr/>
        <p:txBody>
          <a:bodyPr/>
          <a:lstStyle/>
          <a:p>
            <a:fld id="{8B14C101-513B-46C8-8A92-6E0E3F4D2B53}" type="slidenum">
              <a:rPr lang="pt-BR" smtClean="0"/>
              <a:pPr/>
              <a:t>‹nº›</a:t>
            </a:fld>
            <a:endParaRPr lang="pt-B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údo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457200" y="273050"/>
            <a:ext cx="3008313" cy="1162050"/>
          </a:xfrm>
        </p:spPr>
        <p:txBody>
          <a:bodyPr anchor="b"/>
          <a:lstStyle>
            <a:lvl1pPr algn="l">
              <a:defRPr sz="2000" b="1"/>
            </a:lvl1pPr>
          </a:lstStyle>
          <a:p>
            <a:r>
              <a:rPr lang="pt-BR" smtClean="0"/>
              <a:t>Clique para editar o estilo do título mestre</a:t>
            </a:r>
            <a:endParaRPr lang="pt-BR"/>
          </a:p>
        </p:txBody>
      </p:sp>
      <p:sp>
        <p:nvSpPr>
          <p:cNvPr id="3" name="Espaço Reservado para Conteúd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Tex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smtClean="0"/>
              <a:t>Clique para editar os estilos do texto mestre</a:t>
            </a:r>
          </a:p>
        </p:txBody>
      </p:sp>
      <p:sp>
        <p:nvSpPr>
          <p:cNvPr id="5" name="Espaço Reservado para Data 4"/>
          <p:cNvSpPr>
            <a:spLocks noGrp="1"/>
          </p:cNvSpPr>
          <p:nvPr>
            <p:ph type="dt" sz="half" idx="10"/>
          </p:nvPr>
        </p:nvSpPr>
        <p:spPr/>
        <p:txBody>
          <a:bodyPr/>
          <a:lstStyle/>
          <a:p>
            <a:fld id="{75304537-CDC9-4731-8018-EBAA1CB6792D}" type="datetimeFigureOut">
              <a:rPr lang="pt-BR" smtClean="0"/>
              <a:pPr/>
              <a:t>21/04/2019</a:t>
            </a:fld>
            <a:endParaRPr lang="pt-BR"/>
          </a:p>
        </p:txBody>
      </p:sp>
      <p:sp>
        <p:nvSpPr>
          <p:cNvPr id="6" name="Espaço Reservado para Rodapé 5"/>
          <p:cNvSpPr>
            <a:spLocks noGrp="1"/>
          </p:cNvSpPr>
          <p:nvPr>
            <p:ph type="ftr" sz="quarter" idx="11"/>
          </p:nvPr>
        </p:nvSpPr>
        <p:spPr/>
        <p:txBody>
          <a:bodyPr/>
          <a:lstStyle/>
          <a:p>
            <a:endParaRPr lang="pt-BR"/>
          </a:p>
        </p:txBody>
      </p:sp>
      <p:sp>
        <p:nvSpPr>
          <p:cNvPr id="7" name="Espaço Reservado para Número de Slide 6"/>
          <p:cNvSpPr>
            <a:spLocks noGrp="1"/>
          </p:cNvSpPr>
          <p:nvPr>
            <p:ph type="sldNum" sz="quarter" idx="12"/>
          </p:nvPr>
        </p:nvSpPr>
        <p:spPr/>
        <p:txBody>
          <a:bodyPr/>
          <a:lstStyle/>
          <a:p>
            <a:fld id="{8B14C101-513B-46C8-8A92-6E0E3F4D2B53}" type="slidenum">
              <a:rPr lang="pt-BR" smtClean="0"/>
              <a:pPr/>
              <a:t>‹nº›</a:t>
            </a:fld>
            <a:endParaRPr lang="pt-B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m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1792288" y="4800600"/>
            <a:ext cx="5486400" cy="566738"/>
          </a:xfrm>
        </p:spPr>
        <p:txBody>
          <a:bodyPr anchor="b"/>
          <a:lstStyle>
            <a:lvl1pPr algn="l">
              <a:defRPr sz="2000" b="1"/>
            </a:lvl1pPr>
          </a:lstStyle>
          <a:p>
            <a:r>
              <a:rPr lang="pt-BR" smtClean="0"/>
              <a:t>Clique para editar o estilo do título mestre</a:t>
            </a:r>
            <a:endParaRPr lang="pt-BR"/>
          </a:p>
        </p:txBody>
      </p:sp>
      <p:sp>
        <p:nvSpPr>
          <p:cNvPr id="3" name="Espaço Reservado para Imagem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pt-BR"/>
          </a:p>
        </p:txBody>
      </p:sp>
      <p:sp>
        <p:nvSpPr>
          <p:cNvPr id="4" name="Espaço Reservado para Tex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smtClean="0"/>
              <a:t>Clique para editar os estilos do texto mestre</a:t>
            </a:r>
          </a:p>
        </p:txBody>
      </p:sp>
      <p:sp>
        <p:nvSpPr>
          <p:cNvPr id="5" name="Espaço Reservado para Data 4"/>
          <p:cNvSpPr>
            <a:spLocks noGrp="1"/>
          </p:cNvSpPr>
          <p:nvPr>
            <p:ph type="dt" sz="half" idx="10"/>
          </p:nvPr>
        </p:nvSpPr>
        <p:spPr/>
        <p:txBody>
          <a:bodyPr/>
          <a:lstStyle/>
          <a:p>
            <a:fld id="{75304537-CDC9-4731-8018-EBAA1CB6792D}" type="datetimeFigureOut">
              <a:rPr lang="pt-BR" smtClean="0"/>
              <a:pPr/>
              <a:t>21/04/2019</a:t>
            </a:fld>
            <a:endParaRPr lang="pt-BR"/>
          </a:p>
        </p:txBody>
      </p:sp>
      <p:sp>
        <p:nvSpPr>
          <p:cNvPr id="6" name="Espaço Reservado para Rodapé 5"/>
          <p:cNvSpPr>
            <a:spLocks noGrp="1"/>
          </p:cNvSpPr>
          <p:nvPr>
            <p:ph type="ftr" sz="quarter" idx="11"/>
          </p:nvPr>
        </p:nvSpPr>
        <p:spPr/>
        <p:txBody>
          <a:bodyPr/>
          <a:lstStyle/>
          <a:p>
            <a:endParaRPr lang="pt-BR"/>
          </a:p>
        </p:txBody>
      </p:sp>
      <p:sp>
        <p:nvSpPr>
          <p:cNvPr id="7" name="Espaço Reservado para Número de Slide 6"/>
          <p:cNvSpPr>
            <a:spLocks noGrp="1"/>
          </p:cNvSpPr>
          <p:nvPr>
            <p:ph type="sldNum" sz="quarter" idx="12"/>
          </p:nvPr>
        </p:nvSpPr>
        <p:spPr/>
        <p:txBody>
          <a:bodyPr/>
          <a:lstStyle/>
          <a:p>
            <a:fld id="{8B14C101-513B-46C8-8A92-6E0E3F4D2B53}" type="slidenum">
              <a:rPr lang="pt-BR" smtClean="0"/>
              <a:pPr/>
              <a:t>‹nº›</a:t>
            </a:fld>
            <a:endParaRPr lang="pt-B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ço Reservado para Título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pt-BR" smtClean="0"/>
              <a:t>Clique para editar o estilo do título mestre</a:t>
            </a:r>
            <a:endParaRPr lang="pt-BR"/>
          </a:p>
        </p:txBody>
      </p:sp>
      <p:sp>
        <p:nvSpPr>
          <p:cNvPr id="3" name="Espaço Reservado para Texto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Data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5304537-CDC9-4731-8018-EBAA1CB6792D}" type="datetimeFigureOut">
              <a:rPr lang="pt-BR" smtClean="0"/>
              <a:pPr/>
              <a:t>21/04/2019</a:t>
            </a:fld>
            <a:endParaRPr lang="pt-BR"/>
          </a:p>
        </p:txBody>
      </p:sp>
      <p:sp>
        <p:nvSpPr>
          <p:cNvPr id="5" name="Espaço Reservado para Rodapé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pt-BR"/>
          </a:p>
        </p:txBody>
      </p:sp>
      <p:sp>
        <p:nvSpPr>
          <p:cNvPr id="6" name="Espaço Reservado para Número de Slid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B14C101-513B-46C8-8A92-6E0E3F4D2B53}" type="slidenum">
              <a:rPr lang="pt-BR" smtClean="0"/>
              <a:pPr/>
              <a:t>‹nº›</a:t>
            </a:fld>
            <a:endParaRPr lang="pt-B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8" Type="http://schemas.openxmlformats.org/officeDocument/2006/relationships/image" Target="../media/image15.jpeg"/><Relationship Id="rId13" Type="http://schemas.openxmlformats.org/officeDocument/2006/relationships/image" Target="../media/image20.jpeg"/><Relationship Id="rId3" Type="http://schemas.openxmlformats.org/officeDocument/2006/relationships/image" Target="../media/image10.jpeg"/><Relationship Id="rId7" Type="http://schemas.openxmlformats.org/officeDocument/2006/relationships/image" Target="../media/image14.jpeg"/><Relationship Id="rId12" Type="http://schemas.openxmlformats.org/officeDocument/2006/relationships/image" Target="../media/image19.jpeg"/><Relationship Id="rId2" Type="http://schemas.openxmlformats.org/officeDocument/2006/relationships/image" Target="../media/image9.jpeg"/><Relationship Id="rId1" Type="http://schemas.openxmlformats.org/officeDocument/2006/relationships/slideLayout" Target="../slideLayouts/slideLayout2.xml"/><Relationship Id="rId6" Type="http://schemas.openxmlformats.org/officeDocument/2006/relationships/image" Target="../media/image13.jpeg"/><Relationship Id="rId11" Type="http://schemas.openxmlformats.org/officeDocument/2006/relationships/image" Target="../media/image18.jpeg"/><Relationship Id="rId5" Type="http://schemas.openxmlformats.org/officeDocument/2006/relationships/image" Target="../media/image12.jpeg"/><Relationship Id="rId10" Type="http://schemas.openxmlformats.org/officeDocument/2006/relationships/image" Target="../media/image17.jpeg"/><Relationship Id="rId4" Type="http://schemas.openxmlformats.org/officeDocument/2006/relationships/image" Target="../media/image11.jpeg"/><Relationship Id="rId9" Type="http://schemas.openxmlformats.org/officeDocument/2006/relationships/image" Target="../media/image16.jpeg"/></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Yuri\Desktop\IDLE\LOGOS\Leme_fundobranco.pn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323528" y="1196752"/>
            <a:ext cx="8317510" cy="3852217"/>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19737731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a:bodyPr>
          <a:lstStyle/>
          <a:p>
            <a:r>
              <a:rPr lang="pt-BR" sz="2800" dirty="0" smtClean="0"/>
              <a:t>3º Encontro: </a:t>
            </a:r>
            <a:r>
              <a:rPr lang="pt-BR" sz="2800" dirty="0"/>
              <a:t>Descrever, analisar e interpretar </a:t>
            </a:r>
            <a:r>
              <a:rPr lang="pt-BR" sz="2800" dirty="0" smtClean="0"/>
              <a:t>dados (2012)</a:t>
            </a:r>
            <a:endParaRPr lang="pt-BR" sz="2800" dirty="0"/>
          </a:p>
        </p:txBody>
      </p:sp>
      <p:sp>
        <p:nvSpPr>
          <p:cNvPr id="3" name="Espaço Reservado para Conteúdo 2"/>
          <p:cNvSpPr>
            <a:spLocks noGrp="1"/>
          </p:cNvSpPr>
          <p:nvPr>
            <p:ph idx="1"/>
          </p:nvPr>
        </p:nvSpPr>
        <p:spPr/>
        <p:txBody>
          <a:bodyPr>
            <a:normAutofit/>
          </a:bodyPr>
          <a:lstStyle/>
          <a:p>
            <a:pPr marL="411480" lvl="1" indent="0">
              <a:buNone/>
            </a:pPr>
            <a:r>
              <a:rPr lang="pt-BR" b="1" dirty="0" smtClean="0"/>
              <a:t>TEMAS:</a:t>
            </a:r>
          </a:p>
          <a:p>
            <a:pPr lvl="2"/>
            <a:r>
              <a:rPr lang="pt-BR" dirty="0" smtClean="0"/>
              <a:t>Diferentes tipos de dados;</a:t>
            </a:r>
          </a:p>
          <a:p>
            <a:pPr lvl="2"/>
            <a:r>
              <a:rPr lang="pt-BR" dirty="0" smtClean="0"/>
              <a:t>Frequência de ocorrências;</a:t>
            </a:r>
          </a:p>
          <a:p>
            <a:pPr lvl="2"/>
            <a:r>
              <a:rPr lang="pt-BR" dirty="0" smtClean="0"/>
              <a:t>Média;</a:t>
            </a:r>
          </a:p>
          <a:p>
            <a:pPr lvl="2"/>
            <a:r>
              <a:rPr lang="pt-BR" dirty="0" smtClean="0"/>
              <a:t>Mediana;</a:t>
            </a:r>
          </a:p>
          <a:p>
            <a:pPr lvl="2"/>
            <a:r>
              <a:rPr lang="pt-BR" dirty="0" smtClean="0"/>
              <a:t>Moda;</a:t>
            </a:r>
          </a:p>
          <a:p>
            <a:pPr lvl="3"/>
            <a:endParaRPr lang="pt-BR" dirty="0" smtClean="0"/>
          </a:p>
          <a:p>
            <a:pPr marL="411480" lvl="1" indent="0">
              <a:buNone/>
            </a:pPr>
            <a:r>
              <a:rPr lang="pt-BR" b="1" dirty="0"/>
              <a:t>DINÂMICAS:</a:t>
            </a:r>
          </a:p>
          <a:p>
            <a:pPr lvl="2"/>
            <a:r>
              <a:rPr lang="pt-BR" sz="1700" dirty="0" smtClean="0"/>
              <a:t>Dinâmica das diferenças;</a:t>
            </a:r>
          </a:p>
          <a:p>
            <a:pPr lvl="2"/>
            <a:r>
              <a:rPr lang="pt-BR" sz="1700" dirty="0" smtClean="0"/>
              <a:t>Momento da Coleta;</a:t>
            </a:r>
            <a:endParaRPr lang="pt-BR" sz="1700" dirty="0"/>
          </a:p>
          <a:p>
            <a:pPr lvl="2"/>
            <a:r>
              <a:rPr lang="pt-BR" sz="1700" dirty="0" smtClean="0"/>
              <a:t>Exposição de Cartazes;</a:t>
            </a:r>
            <a:endParaRPr lang="pt-BR" sz="1700" dirty="0"/>
          </a:p>
          <a:p>
            <a:pPr lvl="2"/>
            <a:endParaRPr lang="pt-BR" dirty="0" smtClean="0"/>
          </a:p>
          <a:p>
            <a:pPr lvl="2"/>
            <a:endParaRPr lang="pt-BR" dirty="0" smtClean="0"/>
          </a:p>
        </p:txBody>
      </p:sp>
    </p:spTree>
    <p:extLst>
      <p:ext uri="{BB962C8B-B14F-4D97-AF65-F5344CB8AC3E}">
        <p14:creationId xmlns:p14="http://schemas.microsoft.com/office/powerpoint/2010/main" xmlns="" val="26259466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a:bodyPr>
          <a:lstStyle/>
          <a:p>
            <a:r>
              <a:rPr lang="pt-BR" sz="2800" dirty="0"/>
              <a:t>4</a:t>
            </a:r>
            <a:r>
              <a:rPr lang="pt-BR" sz="2800" dirty="0" smtClean="0"/>
              <a:t>º Encontro: </a:t>
            </a:r>
            <a:r>
              <a:rPr lang="pt-BR" sz="2800" dirty="0" smtClean="0"/>
              <a:t>Probabilidade (2012)</a:t>
            </a:r>
            <a:endParaRPr lang="pt-BR" sz="2800" dirty="0"/>
          </a:p>
        </p:txBody>
      </p:sp>
      <p:sp>
        <p:nvSpPr>
          <p:cNvPr id="3" name="Espaço Reservado para Conteúdo 2"/>
          <p:cNvSpPr>
            <a:spLocks noGrp="1"/>
          </p:cNvSpPr>
          <p:nvPr>
            <p:ph idx="1"/>
          </p:nvPr>
        </p:nvSpPr>
        <p:spPr/>
        <p:txBody>
          <a:bodyPr>
            <a:normAutofit/>
          </a:bodyPr>
          <a:lstStyle/>
          <a:p>
            <a:pPr marL="411480" lvl="1" indent="0">
              <a:buNone/>
            </a:pPr>
            <a:r>
              <a:rPr lang="pt-BR" b="1" dirty="0" smtClean="0"/>
              <a:t>TEMAS:</a:t>
            </a:r>
          </a:p>
          <a:p>
            <a:pPr lvl="2"/>
            <a:r>
              <a:rPr lang="pt-BR" dirty="0" smtClean="0"/>
              <a:t>Problemas relacionados a probabilidade;</a:t>
            </a:r>
          </a:p>
          <a:p>
            <a:pPr lvl="2"/>
            <a:r>
              <a:rPr lang="pt-BR" dirty="0" smtClean="0"/>
              <a:t>Conceitos básicos de amostra, espaço amostral;</a:t>
            </a:r>
          </a:p>
          <a:p>
            <a:pPr lvl="2"/>
            <a:r>
              <a:rPr lang="pt-BR" dirty="0" smtClean="0"/>
              <a:t>O trabalho em equipe voltado a resolução de problemas;</a:t>
            </a:r>
          </a:p>
          <a:p>
            <a:pPr lvl="3"/>
            <a:endParaRPr lang="pt-BR" dirty="0" smtClean="0"/>
          </a:p>
          <a:p>
            <a:pPr marL="411480" lvl="1" indent="0">
              <a:buNone/>
            </a:pPr>
            <a:r>
              <a:rPr lang="pt-BR" b="1" dirty="0"/>
              <a:t>DINÂMICAS:</a:t>
            </a:r>
          </a:p>
          <a:p>
            <a:pPr lvl="2"/>
            <a:r>
              <a:rPr lang="pt-BR" sz="1700" dirty="0" smtClean="0"/>
              <a:t>Jogo dos Quadrados;</a:t>
            </a:r>
          </a:p>
          <a:p>
            <a:pPr lvl="2"/>
            <a:r>
              <a:rPr lang="pt-BR" sz="1700" dirty="0" err="1" smtClean="0"/>
              <a:t>Quiz</a:t>
            </a:r>
            <a:r>
              <a:rPr lang="pt-BR" sz="1700" dirty="0" smtClean="0"/>
              <a:t> estatístico;</a:t>
            </a:r>
          </a:p>
          <a:p>
            <a:pPr lvl="2"/>
            <a:endParaRPr lang="pt-BR" sz="1700" dirty="0"/>
          </a:p>
          <a:p>
            <a:pPr lvl="2"/>
            <a:endParaRPr lang="pt-BR" dirty="0" smtClean="0"/>
          </a:p>
          <a:p>
            <a:pPr lvl="2"/>
            <a:endParaRPr lang="pt-BR" dirty="0" smtClean="0"/>
          </a:p>
        </p:txBody>
      </p:sp>
    </p:spTree>
    <p:extLst>
      <p:ext uri="{BB962C8B-B14F-4D97-AF65-F5344CB8AC3E}">
        <p14:creationId xmlns:p14="http://schemas.microsoft.com/office/powerpoint/2010/main" xmlns="" val="150286448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a:bodyPr>
          <a:lstStyle/>
          <a:p>
            <a:r>
              <a:rPr lang="pt-BR" sz="2800" dirty="0" smtClean="0"/>
              <a:t>5º Encontro</a:t>
            </a:r>
            <a:r>
              <a:rPr lang="pt-BR" sz="2800" dirty="0"/>
              <a:t>: Tomar decisões através de </a:t>
            </a:r>
            <a:r>
              <a:rPr lang="pt-BR" sz="2800" dirty="0" smtClean="0"/>
              <a:t>informações (2012)</a:t>
            </a:r>
            <a:endParaRPr lang="pt-BR" sz="2800" dirty="0"/>
          </a:p>
        </p:txBody>
      </p:sp>
      <p:sp>
        <p:nvSpPr>
          <p:cNvPr id="3" name="Espaço Reservado para Conteúdo 2"/>
          <p:cNvSpPr>
            <a:spLocks noGrp="1"/>
          </p:cNvSpPr>
          <p:nvPr>
            <p:ph idx="1"/>
          </p:nvPr>
        </p:nvSpPr>
        <p:spPr/>
        <p:txBody>
          <a:bodyPr>
            <a:normAutofit fontScale="92500"/>
          </a:bodyPr>
          <a:lstStyle/>
          <a:p>
            <a:pPr marL="411480" lvl="1" indent="0">
              <a:buNone/>
            </a:pPr>
            <a:r>
              <a:rPr lang="pt-BR" b="1" dirty="0" smtClean="0"/>
              <a:t>TEMAS:</a:t>
            </a:r>
          </a:p>
          <a:p>
            <a:pPr lvl="2"/>
            <a:r>
              <a:rPr lang="pt-BR" dirty="0"/>
              <a:t>Trabalhando com as </a:t>
            </a:r>
            <a:r>
              <a:rPr lang="pt-BR" dirty="0" smtClean="0"/>
              <a:t>informações;</a:t>
            </a:r>
          </a:p>
          <a:p>
            <a:pPr lvl="2"/>
            <a:r>
              <a:rPr lang="pt-BR" dirty="0" smtClean="0"/>
              <a:t>Problemas relacionados a estatística;</a:t>
            </a:r>
          </a:p>
          <a:p>
            <a:pPr lvl="2"/>
            <a:r>
              <a:rPr lang="pt-BR" dirty="0" smtClean="0"/>
              <a:t>A lógica na tomada de decisões;</a:t>
            </a:r>
          </a:p>
          <a:p>
            <a:pPr lvl="2"/>
            <a:r>
              <a:rPr lang="pt-BR" dirty="0" smtClean="0"/>
              <a:t>Resolvendo situações e  problemas estatísticos voltados ao ENEM;</a:t>
            </a:r>
          </a:p>
          <a:p>
            <a:pPr lvl="2"/>
            <a:r>
              <a:rPr lang="pt-BR" dirty="0"/>
              <a:t>Questões específicas </a:t>
            </a:r>
            <a:r>
              <a:rPr lang="pt-BR" dirty="0" smtClean="0"/>
              <a:t>e relacionadas aos Cursos </a:t>
            </a:r>
            <a:r>
              <a:rPr lang="pt-BR" dirty="0"/>
              <a:t>do CCMAR;</a:t>
            </a:r>
          </a:p>
          <a:p>
            <a:pPr marL="685800" lvl="2" indent="0">
              <a:buNone/>
            </a:pPr>
            <a:endParaRPr lang="pt-BR" dirty="0" smtClean="0"/>
          </a:p>
          <a:p>
            <a:pPr marL="411480" lvl="1" indent="0">
              <a:buNone/>
            </a:pPr>
            <a:r>
              <a:rPr lang="pt-BR" b="1" dirty="0"/>
              <a:t>DINÂMICAS:</a:t>
            </a:r>
          </a:p>
          <a:p>
            <a:pPr lvl="2"/>
            <a:r>
              <a:rPr lang="pt-BR" sz="1700" dirty="0" smtClean="0"/>
              <a:t>Jogo do pescador;</a:t>
            </a:r>
          </a:p>
          <a:p>
            <a:pPr lvl="2"/>
            <a:r>
              <a:rPr lang="pt-BR" sz="1700" dirty="0" smtClean="0"/>
              <a:t>Transformações e novas possibilidades;</a:t>
            </a:r>
          </a:p>
          <a:p>
            <a:pPr lvl="2"/>
            <a:endParaRPr lang="pt-BR" sz="1700" dirty="0" smtClean="0"/>
          </a:p>
          <a:p>
            <a:pPr lvl="2"/>
            <a:endParaRPr lang="pt-BR" sz="1700" dirty="0"/>
          </a:p>
          <a:p>
            <a:pPr lvl="2"/>
            <a:endParaRPr lang="pt-BR" dirty="0" smtClean="0"/>
          </a:p>
          <a:p>
            <a:pPr lvl="2"/>
            <a:endParaRPr lang="pt-BR" dirty="0" smtClean="0"/>
          </a:p>
        </p:txBody>
      </p:sp>
    </p:spTree>
    <p:extLst>
      <p:ext uri="{BB962C8B-B14F-4D97-AF65-F5344CB8AC3E}">
        <p14:creationId xmlns:p14="http://schemas.microsoft.com/office/powerpoint/2010/main" xmlns="" val="374821012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Espaço Reservado para Conteúdo 5" descr="4.ampliado1.jpg"/>
          <p:cNvPicPr>
            <a:picLocks noGrp="1" noChangeAspect="1"/>
          </p:cNvPicPr>
          <p:nvPr>
            <p:ph idx="1"/>
          </p:nvPr>
        </p:nvPicPr>
        <p:blipFill>
          <a:blip r:embed="rId2" cstate="print"/>
          <a:stretch>
            <a:fillRect/>
          </a:stretch>
        </p:blipFill>
        <p:spPr>
          <a:xfrm>
            <a:off x="285720" y="464831"/>
            <a:ext cx="8643998" cy="6107441"/>
          </a:xfrm>
        </p:spPr>
      </p:pic>
    </p:spTree>
    <p:extLst>
      <p:ext uri="{BB962C8B-B14F-4D97-AF65-F5344CB8AC3E}">
        <p14:creationId xmlns:p14="http://schemas.microsoft.com/office/powerpoint/2010/main" xmlns="" val="397962186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b="1" dirty="0" smtClean="0"/>
              <a:t>leme</a:t>
            </a:r>
            <a:endParaRPr lang="pt-BR" b="1" dirty="0"/>
          </a:p>
        </p:txBody>
      </p:sp>
      <p:sp>
        <p:nvSpPr>
          <p:cNvPr id="4" name="Espaço Reservado para Conteúdo 3"/>
          <p:cNvSpPr>
            <a:spLocks noGrp="1"/>
          </p:cNvSpPr>
          <p:nvPr>
            <p:ph idx="1"/>
          </p:nvPr>
        </p:nvSpPr>
        <p:spPr/>
        <p:txBody>
          <a:bodyPr/>
          <a:lstStyle/>
          <a:p>
            <a:endParaRPr lang="pt-BR"/>
          </a:p>
        </p:txBody>
      </p:sp>
      <p:pic>
        <p:nvPicPr>
          <p:cNvPr id="1026" name="Picture 2" descr="C:\Mauren\Projetos\PROEXT -MEC\CCMAR\Artes LEME\5.ampliado2.jpg"/>
          <p:cNvPicPr>
            <a:picLocks noChangeAspect="1" noChangeArrowheads="1"/>
          </p:cNvPicPr>
          <p:nvPr/>
        </p:nvPicPr>
        <p:blipFill>
          <a:blip r:embed="rId2" cstate="print"/>
          <a:srcRect/>
          <a:stretch>
            <a:fillRect/>
          </a:stretch>
        </p:blipFill>
        <p:spPr bwMode="auto">
          <a:xfrm>
            <a:off x="214281" y="231183"/>
            <a:ext cx="8772471" cy="6198213"/>
          </a:xfrm>
          <a:prstGeom prst="rect">
            <a:avLst/>
          </a:prstGeom>
          <a:noFill/>
        </p:spPr>
      </p:pic>
    </p:spTree>
    <p:extLst>
      <p:ext uri="{BB962C8B-B14F-4D97-AF65-F5344CB8AC3E}">
        <p14:creationId xmlns:p14="http://schemas.microsoft.com/office/powerpoint/2010/main" xmlns="" val="274134712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b="1" dirty="0" smtClean="0"/>
              <a:t>folder</a:t>
            </a:r>
            <a:endParaRPr lang="pt-BR" b="1" dirty="0"/>
          </a:p>
        </p:txBody>
      </p:sp>
      <p:pic>
        <p:nvPicPr>
          <p:cNvPr id="2050" name="Picture 2" descr="C:\Mauren\Projetos\PROEXT -MEC\CCMAR\Artes LEME\Panfleto Fechado.jpg"/>
          <p:cNvPicPr>
            <a:picLocks noGrp="1" noChangeAspect="1" noChangeArrowheads="1"/>
          </p:cNvPicPr>
          <p:nvPr>
            <p:ph idx="1"/>
          </p:nvPr>
        </p:nvPicPr>
        <p:blipFill>
          <a:blip r:embed="rId2" cstate="print"/>
          <a:srcRect/>
          <a:stretch>
            <a:fillRect/>
          </a:stretch>
        </p:blipFill>
        <p:spPr bwMode="auto">
          <a:xfrm>
            <a:off x="3000364" y="1644528"/>
            <a:ext cx="3500462" cy="5142058"/>
          </a:xfrm>
          <a:prstGeom prst="rect">
            <a:avLst/>
          </a:prstGeom>
          <a:noFill/>
        </p:spPr>
      </p:pic>
    </p:spTree>
    <p:extLst>
      <p:ext uri="{BB962C8B-B14F-4D97-AF65-F5344CB8AC3E}">
        <p14:creationId xmlns:p14="http://schemas.microsoft.com/office/powerpoint/2010/main" xmlns="" val="287823768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b="1" dirty="0" smtClean="0"/>
              <a:t>leme</a:t>
            </a:r>
            <a:endParaRPr lang="pt-BR" b="1" dirty="0"/>
          </a:p>
        </p:txBody>
      </p:sp>
      <p:sp>
        <p:nvSpPr>
          <p:cNvPr id="4" name="Espaço Reservado para Conteúdo 3"/>
          <p:cNvSpPr>
            <a:spLocks noGrp="1"/>
          </p:cNvSpPr>
          <p:nvPr>
            <p:ph idx="1"/>
          </p:nvPr>
        </p:nvSpPr>
        <p:spPr/>
        <p:txBody>
          <a:bodyPr/>
          <a:lstStyle/>
          <a:p>
            <a:endParaRPr lang="pt-BR"/>
          </a:p>
        </p:txBody>
      </p:sp>
      <p:pic>
        <p:nvPicPr>
          <p:cNvPr id="3074" name="Picture 2" descr="C:\Mauren\Projetos\PROEXT -MEC\CCMAR\Artes LEME\6.Apresentação_render.jpg"/>
          <p:cNvPicPr>
            <a:picLocks noChangeAspect="1" noChangeArrowheads="1"/>
          </p:cNvPicPr>
          <p:nvPr/>
        </p:nvPicPr>
        <p:blipFill>
          <a:blip r:embed="rId2" cstate="print"/>
          <a:srcRect/>
          <a:stretch>
            <a:fillRect/>
          </a:stretch>
        </p:blipFill>
        <p:spPr bwMode="auto">
          <a:xfrm>
            <a:off x="709612" y="119062"/>
            <a:ext cx="7724775" cy="6619875"/>
          </a:xfrm>
          <a:prstGeom prst="rect">
            <a:avLst/>
          </a:prstGeom>
          <a:noFill/>
        </p:spPr>
      </p:pic>
    </p:spTree>
    <p:extLst>
      <p:ext uri="{BB962C8B-B14F-4D97-AF65-F5344CB8AC3E}">
        <p14:creationId xmlns:p14="http://schemas.microsoft.com/office/powerpoint/2010/main" xmlns="" val="183925807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b="1" dirty="0" smtClean="0"/>
              <a:t>CCMAR</a:t>
            </a:r>
            <a:endParaRPr lang="pt-BR" b="1" dirty="0"/>
          </a:p>
        </p:txBody>
      </p:sp>
      <p:sp>
        <p:nvSpPr>
          <p:cNvPr id="3" name="Espaço Reservado para Conteúdo 2"/>
          <p:cNvSpPr>
            <a:spLocks noGrp="1"/>
          </p:cNvSpPr>
          <p:nvPr>
            <p:ph idx="1"/>
          </p:nvPr>
        </p:nvSpPr>
        <p:spPr/>
        <p:txBody>
          <a:bodyPr/>
          <a:lstStyle/>
          <a:p>
            <a:pPr marL="114300" indent="0" algn="ctr">
              <a:buNone/>
            </a:pPr>
            <a:r>
              <a:rPr lang="pt-BR" dirty="0" smtClean="0"/>
              <a:t>Primeiro </a:t>
            </a:r>
            <a:r>
              <a:rPr lang="pt-BR" dirty="0" err="1" smtClean="0"/>
              <a:t>LeME</a:t>
            </a:r>
            <a:r>
              <a:rPr lang="pt-BR" dirty="0" smtClean="0"/>
              <a:t> </a:t>
            </a:r>
            <a:r>
              <a:rPr lang="pt-BR" dirty="0" smtClean="0"/>
              <a:t>– Letramento Multimídia Estatístico no CCMAR dia 31 de Agosto de 2012</a:t>
            </a:r>
            <a:endParaRPr lang="pt-BR" dirty="0"/>
          </a:p>
        </p:txBody>
      </p:sp>
      <p:pic>
        <p:nvPicPr>
          <p:cNvPr id="1027" name="Picture 3" descr="C:\Users\Yuri\Desktop\IDLE\IDV IDLE\CCMAR\LOGO CCMAR - Pequeno.pn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5580112" y="3575331"/>
            <a:ext cx="2678385" cy="1689546"/>
          </a:xfrm>
          <a:prstGeom prst="rect">
            <a:avLst/>
          </a:prstGeom>
          <a:noFill/>
          <a:extLst>
            <a:ext uri="{909E8E84-426E-40DD-AFC4-6F175D3DCCD1}">
              <a14:hiddenFill xmlns:a14="http://schemas.microsoft.com/office/drawing/2010/main" xmlns="">
                <a:solidFill>
                  <a:srgbClr val="FFFFFF"/>
                </a:solidFill>
              </a14:hiddenFill>
            </a:ext>
          </a:extLst>
        </p:spPr>
      </p:pic>
      <p:pic>
        <p:nvPicPr>
          <p:cNvPr id="2050" name="Picture 2" descr="C:\Users\Yuri\Desktop\IDLE\IDV IDLE\WEB\ib_p007_0_11.jp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899592" y="3356992"/>
            <a:ext cx="4105032" cy="3082623"/>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spTree>
    <p:extLst>
      <p:ext uri="{BB962C8B-B14F-4D97-AF65-F5344CB8AC3E}">
        <p14:creationId xmlns:p14="http://schemas.microsoft.com/office/powerpoint/2010/main" xmlns="" val="97217169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a:bodyPr>
          <a:lstStyle/>
          <a:p>
            <a:r>
              <a:rPr lang="pt-BR" sz="3000" dirty="0" smtClean="0"/>
              <a:t>Depoimento </a:t>
            </a:r>
            <a:r>
              <a:rPr lang="pt-BR" sz="3000" dirty="0" smtClean="0"/>
              <a:t>dos primeiros Comandantes (Professores) </a:t>
            </a:r>
            <a:r>
              <a:rPr lang="pt-BR" sz="3000" dirty="0" smtClean="0"/>
              <a:t>antes de iniciar o </a:t>
            </a:r>
            <a:r>
              <a:rPr lang="pt-BR" sz="3000" dirty="0" err="1" smtClean="0"/>
              <a:t>LeME</a:t>
            </a:r>
            <a:r>
              <a:rPr lang="pt-BR" sz="3000" dirty="0" smtClean="0"/>
              <a:t> – 17/06/2012</a:t>
            </a:r>
            <a:endParaRPr lang="pt-BR" sz="3000" dirty="0"/>
          </a:p>
        </p:txBody>
      </p:sp>
      <p:sp>
        <p:nvSpPr>
          <p:cNvPr id="3" name="Espaço Reservado para Conteúdo 2"/>
          <p:cNvSpPr>
            <a:spLocks noGrp="1"/>
          </p:cNvSpPr>
          <p:nvPr>
            <p:ph idx="1"/>
          </p:nvPr>
        </p:nvSpPr>
        <p:spPr/>
        <p:txBody>
          <a:bodyPr>
            <a:normAutofit fontScale="47500" lnSpcReduction="20000"/>
          </a:bodyPr>
          <a:lstStyle/>
          <a:p>
            <a:r>
              <a:rPr lang="pt-BR" dirty="0"/>
              <a:t>Na minha opinião penso que </a:t>
            </a:r>
            <a:r>
              <a:rPr lang="pt-BR" dirty="0" smtClean="0"/>
              <a:t>teremos muitos </a:t>
            </a:r>
            <a:r>
              <a:rPr lang="pt-BR" dirty="0"/>
              <a:t>desafios que deverão ser enfrentados constantemente, pois incluir digitalmente e </a:t>
            </a:r>
            <a:r>
              <a:rPr lang="pt-BR" dirty="0" err="1"/>
              <a:t>letrar</a:t>
            </a:r>
            <a:r>
              <a:rPr lang="pt-BR" dirty="0"/>
              <a:t> </a:t>
            </a:r>
            <a:r>
              <a:rPr lang="pt-BR" dirty="0" err="1"/>
              <a:t>estatiticamente</a:t>
            </a:r>
            <a:r>
              <a:rPr lang="pt-BR" dirty="0"/>
              <a:t> é uma tarefa que </a:t>
            </a:r>
            <a:r>
              <a:rPr lang="pt-BR" dirty="0" err="1"/>
              <a:t>depederá</a:t>
            </a:r>
            <a:r>
              <a:rPr lang="pt-BR" dirty="0"/>
              <a:t> muito mais do que o conhecimento da </a:t>
            </a:r>
            <a:r>
              <a:rPr lang="pt-BR" dirty="0" err="1"/>
              <a:t>estatistica</a:t>
            </a:r>
            <a:r>
              <a:rPr lang="pt-BR" dirty="0"/>
              <a:t> e o uso de aparelhos </a:t>
            </a:r>
            <a:r>
              <a:rPr lang="pt-BR" dirty="0" err="1"/>
              <a:t>eletronicos</a:t>
            </a:r>
            <a:r>
              <a:rPr lang="pt-BR" dirty="0"/>
              <a:t>, </a:t>
            </a:r>
            <a:r>
              <a:rPr lang="pt-BR" dirty="0" err="1"/>
              <a:t>coniderando</a:t>
            </a:r>
            <a:r>
              <a:rPr lang="pt-BR" dirty="0"/>
              <a:t> este como um todo.Penso que o desafio está em como fazer-se </a:t>
            </a:r>
            <a:r>
              <a:rPr lang="pt-BR" dirty="0" err="1"/>
              <a:t>util</a:t>
            </a:r>
            <a:r>
              <a:rPr lang="pt-BR" dirty="0"/>
              <a:t> sem que seja diretamente percebido. Está na captação de ideias que é uma tarefa </a:t>
            </a:r>
            <a:r>
              <a:rPr lang="pt-BR" dirty="0" err="1"/>
              <a:t>dificil</a:t>
            </a:r>
            <a:r>
              <a:rPr lang="pt-BR" dirty="0"/>
              <a:t> pois normalmente sempre fomos acostumados a ter aulas meio que normais é o que sempre acontece!! Fala-quadro, quadro-fala, e assim estamos enfrentando esse desafio, reunindo, </a:t>
            </a:r>
            <a:r>
              <a:rPr lang="pt-BR" dirty="0" err="1"/>
              <a:t>discultindo</a:t>
            </a:r>
            <a:r>
              <a:rPr lang="pt-BR" dirty="0"/>
              <a:t> e avaliando algumas coisas. O projeto é muito bom, e o interessante desse projeto é que iremos </a:t>
            </a:r>
            <a:r>
              <a:rPr lang="pt-BR" dirty="0" err="1"/>
              <a:t>dismistificar</a:t>
            </a:r>
            <a:r>
              <a:rPr lang="pt-BR" dirty="0"/>
              <a:t> a </a:t>
            </a:r>
            <a:r>
              <a:rPr lang="pt-BR" dirty="0" err="1"/>
              <a:t>estatistica</a:t>
            </a:r>
            <a:r>
              <a:rPr lang="pt-BR" dirty="0"/>
              <a:t>.</a:t>
            </a:r>
          </a:p>
          <a:p>
            <a:r>
              <a:rPr lang="pt-BR" dirty="0"/>
              <a:t>    Aprendi que devo ler muito, dedicar-me sempre, aprendi sobre </a:t>
            </a:r>
            <a:r>
              <a:rPr lang="pt-BR" dirty="0" err="1"/>
              <a:t>estatistica</a:t>
            </a:r>
            <a:r>
              <a:rPr lang="pt-BR" dirty="0"/>
              <a:t>, que </a:t>
            </a:r>
            <a:r>
              <a:rPr lang="pt-BR" dirty="0" err="1"/>
              <a:t>esattitica</a:t>
            </a:r>
            <a:r>
              <a:rPr lang="pt-BR" dirty="0"/>
              <a:t> e probabilidade sempre </a:t>
            </a:r>
            <a:r>
              <a:rPr lang="pt-BR" dirty="0" err="1"/>
              <a:t>estam</a:t>
            </a:r>
            <a:r>
              <a:rPr lang="pt-BR" dirty="0"/>
              <a:t> nas coisas e que </a:t>
            </a:r>
            <a:r>
              <a:rPr lang="pt-BR" dirty="0" err="1"/>
              <a:t>normlmente</a:t>
            </a:r>
            <a:r>
              <a:rPr lang="pt-BR" dirty="0"/>
              <a:t> sempre andam juntas.</a:t>
            </a:r>
          </a:p>
          <a:p>
            <a:r>
              <a:rPr lang="pt-BR" dirty="0"/>
              <a:t>    Quero aprender mais como lidar com os desafios que estamos enfrentando toda a semana, falo em captação de ideias que algo </a:t>
            </a:r>
            <a:r>
              <a:rPr lang="pt-BR" dirty="0" err="1"/>
              <a:t>dificil</a:t>
            </a:r>
            <a:r>
              <a:rPr lang="pt-BR" dirty="0"/>
              <a:t>, quero aprender a pegar o gosto pela leitura de </a:t>
            </a:r>
            <a:r>
              <a:rPr lang="pt-BR" dirty="0" err="1"/>
              <a:t>piaget</a:t>
            </a:r>
            <a:r>
              <a:rPr lang="pt-BR" dirty="0"/>
              <a:t>, e por isso devo deixar de lado minhas leituras sobre assuntos diversos, assuntos de </a:t>
            </a:r>
            <a:r>
              <a:rPr lang="pt-BR" dirty="0" err="1"/>
              <a:t>literaura</a:t>
            </a:r>
            <a:r>
              <a:rPr lang="pt-BR" dirty="0"/>
              <a:t> em geral.</a:t>
            </a:r>
          </a:p>
          <a:p>
            <a:r>
              <a:rPr lang="pt-BR" dirty="0"/>
              <a:t>    Ideias acho que as vezes </a:t>
            </a:r>
            <a:r>
              <a:rPr lang="pt-BR" dirty="0" err="1"/>
              <a:t>epnsamos</a:t>
            </a:r>
            <a:r>
              <a:rPr lang="pt-BR" dirty="0"/>
              <a:t> muito em </a:t>
            </a:r>
            <a:r>
              <a:rPr lang="pt-BR" dirty="0" err="1"/>
              <a:t>te-las</a:t>
            </a:r>
            <a:r>
              <a:rPr lang="pt-BR" dirty="0"/>
              <a:t> e isso acaba meio que trancando, acho que isso está ocorrendo comigo, penso que eu poderia ter uma ideias mas acho que as vezes meu </a:t>
            </a:r>
            <a:r>
              <a:rPr lang="pt-BR" dirty="0" err="1"/>
              <a:t>cerebero</a:t>
            </a:r>
            <a:r>
              <a:rPr lang="pt-BR" dirty="0"/>
              <a:t> não pensa assim.</a:t>
            </a:r>
          </a:p>
          <a:p>
            <a:r>
              <a:rPr lang="pt-BR" dirty="0"/>
              <a:t>    Ando me </a:t>
            </a:r>
            <a:r>
              <a:rPr lang="pt-BR" dirty="0" err="1"/>
              <a:t>didicando</a:t>
            </a:r>
            <a:r>
              <a:rPr lang="pt-BR" dirty="0"/>
              <a:t> as minhas atividades, fazendo minhas leituras com as meninas, me reunindo com elas e tirando umas duvidas.</a:t>
            </a:r>
          </a:p>
          <a:p>
            <a:pPr marL="0" indent="0">
              <a:buNone/>
            </a:pPr>
            <a:r>
              <a:rPr lang="pt-BR" dirty="0"/>
              <a:t> </a:t>
            </a:r>
          </a:p>
          <a:p>
            <a:endParaRPr lang="pt-BR" dirty="0"/>
          </a:p>
        </p:txBody>
      </p:sp>
    </p:spTree>
    <p:extLst>
      <p:ext uri="{BB962C8B-B14F-4D97-AF65-F5344CB8AC3E}">
        <p14:creationId xmlns:p14="http://schemas.microsoft.com/office/powerpoint/2010/main" xmlns="" val="285387720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a:bodyPr>
          <a:lstStyle/>
          <a:p>
            <a:r>
              <a:rPr lang="pt-BR" sz="3000" dirty="0" smtClean="0"/>
              <a:t>Depoimento dos primeiros Comandantes (Professores) antes de iniciar o </a:t>
            </a:r>
            <a:r>
              <a:rPr lang="pt-BR" sz="3000" dirty="0" err="1" smtClean="0"/>
              <a:t>LeME</a:t>
            </a:r>
            <a:r>
              <a:rPr lang="pt-BR" sz="3000" dirty="0" smtClean="0"/>
              <a:t> – 17/06/2012</a:t>
            </a:r>
            <a:endParaRPr lang="pt-BR" sz="3000" dirty="0"/>
          </a:p>
        </p:txBody>
      </p:sp>
      <p:sp>
        <p:nvSpPr>
          <p:cNvPr id="3" name="Espaço Reservado para Conteúdo 2"/>
          <p:cNvSpPr>
            <a:spLocks noGrp="1"/>
          </p:cNvSpPr>
          <p:nvPr>
            <p:ph idx="1"/>
          </p:nvPr>
        </p:nvSpPr>
        <p:spPr>
          <a:xfrm>
            <a:off x="457200" y="1600201"/>
            <a:ext cx="8229600" cy="3701008"/>
          </a:xfrm>
        </p:spPr>
        <p:txBody>
          <a:bodyPr>
            <a:normAutofit fontScale="25000" lnSpcReduction="20000"/>
          </a:bodyPr>
          <a:lstStyle/>
          <a:p>
            <a:r>
              <a:rPr lang="pt-BR" sz="5600" dirty="0"/>
              <a:t>Tenho que admitir que quando entrei no </a:t>
            </a:r>
            <a:r>
              <a:rPr lang="pt-BR" sz="5600" dirty="0" err="1" smtClean="0"/>
              <a:t>LeME</a:t>
            </a:r>
            <a:r>
              <a:rPr lang="pt-BR" sz="5600" dirty="0" smtClean="0"/>
              <a:t> não </a:t>
            </a:r>
            <a:r>
              <a:rPr lang="pt-BR" sz="5600" dirty="0"/>
              <a:t>tinha ideia do que eu iria fazer, afinal não tinha nenhum conhecimento anterior sobre o trabalho do grupo. No decorrer das apresentações fui conhecendo melhor os colegas, os trabalhos realizados anteriormente, fui tomando consciência da importância e da força que todos os </a:t>
            </a:r>
            <a:r>
              <a:rPr lang="pt-BR" sz="5600" dirty="0" smtClean="0"/>
              <a:t>Comandantes do </a:t>
            </a:r>
            <a:r>
              <a:rPr lang="pt-BR" sz="5600" dirty="0" err="1" smtClean="0"/>
              <a:t>LeME</a:t>
            </a:r>
            <a:r>
              <a:rPr lang="pt-BR" sz="5600" dirty="0" smtClean="0"/>
              <a:t> possuem </a:t>
            </a:r>
            <a:r>
              <a:rPr lang="pt-BR" sz="5600" dirty="0"/>
              <a:t>dentro da FURG. Comecei a ver na prática o que o trabalho em equipe é capaz de realizar: ações, integrações, conhecimentos. </a:t>
            </a:r>
          </a:p>
          <a:p>
            <a:r>
              <a:rPr lang="pt-BR" sz="5600" dirty="0"/>
              <a:t>Quando foi proposto que iríamos ministrar oficinas de Inclusão Digital e Letramento Estatístico no </a:t>
            </a:r>
            <a:r>
              <a:rPr lang="pt-BR" sz="5600" dirty="0" err="1"/>
              <a:t>CCMar</a:t>
            </a:r>
            <a:r>
              <a:rPr lang="pt-BR" sz="5600" dirty="0"/>
              <a:t> estive meio perdida no início, com algumas ideias soltas e muitas dúvidas de como, quando e o que faríamos exatamente. Mas tudo foi se esclarecendo a cada reunião que tivemos, cada conversa tornou o projeto mais concreto pra mim, passei a entender melhor a sua proposta. Tomei conhecimento de muitas coisas, tais como Letramento, Piaget, Projeto de Aprendizagem..., estou aprendendo junto com o grupo a escrever um artigo, ou seja, a cada encontro aprendo algo novo.</a:t>
            </a:r>
          </a:p>
          <a:p>
            <a:r>
              <a:rPr lang="pt-BR" sz="5600" dirty="0"/>
              <a:t>Como a proposta é inovar então é preciso ideias que sejam criativas e possam surpreender os alunos do </a:t>
            </a:r>
            <a:r>
              <a:rPr lang="pt-BR" sz="5600" dirty="0" err="1"/>
              <a:t>CCMar</a:t>
            </a:r>
            <a:r>
              <a:rPr lang="pt-BR" sz="5600" dirty="0"/>
              <a:t>, isso requer que todo grupo seja inovador e que todos olhem além do que é tradicional. Isso faz com que tenhamos que ir em busca de coisas novas até pra nós mesmo, afinal também tivemos aulas tradicionais, o que torna um desafio essa busca por algo diferente. </a:t>
            </a:r>
          </a:p>
          <a:p>
            <a:r>
              <a:rPr lang="pt-BR" sz="5600" dirty="0"/>
              <a:t>Tenho expectativa de aprender muito mais com o grupo e com os jovens do </a:t>
            </a:r>
            <a:r>
              <a:rPr lang="pt-BR" sz="5600" dirty="0" err="1"/>
              <a:t>CCMar</a:t>
            </a:r>
            <a:r>
              <a:rPr lang="pt-BR" sz="5600" dirty="0"/>
              <a:t>, só o fato de poder estar em contato com uma outra realidade já é válido e poder trocar conhecimentos faz com que todos cresçam junto. A experiência que todos nós iremos adquirir será de grande importância para o futuro de cada um, seja escrevendo o artigo, seja planejando o projeto, seja ministrando as oficinas, tudo será positivo tanto pra vida acadêmica, profissional ou pra vida pessoal.</a:t>
            </a:r>
          </a:p>
          <a:p>
            <a:r>
              <a:rPr lang="pt-BR" sz="5600" dirty="0"/>
              <a:t>Tirando esse período em que estou Venâncio, tentei participar de todas as reuniões, tentando colaborar com ideias, sugestões e também com dúvidas que pudessem trazer outras questões que talvez não tivéssemos pensado ainda. Porém mesmo estando aqui na minha cidade fico atenta aos e-mails, respondendo quando necessário, tentando dar continuidade a minha parte no artigo e buscando de alguma forma poder ajudar.</a:t>
            </a:r>
          </a:p>
          <a:p>
            <a:r>
              <a:rPr lang="pt-BR" sz="5600" dirty="0"/>
              <a:t>Tenho certeza que o trabalho do grupo fará com que o projeto deixe uma marca positiva tanto nos alunos do </a:t>
            </a:r>
            <a:r>
              <a:rPr lang="pt-BR" sz="5600" dirty="0" err="1"/>
              <a:t>CCMar</a:t>
            </a:r>
            <a:r>
              <a:rPr lang="pt-BR" sz="5600" dirty="0"/>
              <a:t> quanto em cada um de nós que estamos planejando.</a:t>
            </a:r>
          </a:p>
          <a:p>
            <a:pPr marL="0" indent="0">
              <a:buNone/>
            </a:pPr>
            <a:r>
              <a:rPr lang="pt-BR" dirty="0"/>
              <a:t> </a:t>
            </a:r>
          </a:p>
        </p:txBody>
      </p:sp>
    </p:spTree>
    <p:extLst>
      <p:ext uri="{BB962C8B-B14F-4D97-AF65-F5344CB8AC3E}">
        <p14:creationId xmlns:p14="http://schemas.microsoft.com/office/powerpoint/2010/main" xmlns="" val="284927466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fontScale="90000"/>
          </a:bodyPr>
          <a:lstStyle/>
          <a:p>
            <a:r>
              <a:rPr lang="pt-BR" b="1" dirty="0" smtClean="0"/>
              <a:t>OBJETIVO</a:t>
            </a:r>
            <a:br>
              <a:rPr lang="pt-BR" b="1" dirty="0" smtClean="0"/>
            </a:br>
            <a:r>
              <a:rPr lang="pt-BR" b="1" dirty="0" smtClean="0"/>
              <a:t>(escrito em 2012)</a:t>
            </a:r>
            <a:endParaRPr lang="pt-BR" b="1" dirty="0"/>
          </a:p>
        </p:txBody>
      </p:sp>
      <p:sp>
        <p:nvSpPr>
          <p:cNvPr id="3" name="Espaço Reservado para Conteúdo 2"/>
          <p:cNvSpPr>
            <a:spLocks noGrp="1"/>
          </p:cNvSpPr>
          <p:nvPr>
            <p:ph idx="1"/>
          </p:nvPr>
        </p:nvSpPr>
        <p:spPr/>
        <p:txBody>
          <a:bodyPr>
            <a:normAutofit fontScale="92500"/>
          </a:bodyPr>
          <a:lstStyle/>
          <a:p>
            <a:pPr marL="114300" indent="0">
              <a:buNone/>
            </a:pPr>
            <a:endParaRPr lang="pt-BR" dirty="0" smtClean="0"/>
          </a:p>
          <a:p>
            <a:pPr marL="114300" indent="0">
              <a:buNone/>
            </a:pPr>
            <a:endParaRPr lang="pt-BR" dirty="0"/>
          </a:p>
          <a:p>
            <a:pPr marL="114300" indent="0" algn="just">
              <a:buNone/>
            </a:pPr>
            <a:r>
              <a:rPr lang="pt-BR" dirty="0" smtClean="0"/>
              <a:t>	Objetiva-se </a:t>
            </a:r>
            <a:r>
              <a:rPr lang="pt-BR" dirty="0"/>
              <a:t>preparar os estudantes oriundos das camadas </a:t>
            </a:r>
            <a:r>
              <a:rPr lang="pt-BR" dirty="0" smtClean="0"/>
              <a:t>populares em vulnerabilidade a </a:t>
            </a:r>
            <a:r>
              <a:rPr lang="pt-BR" dirty="0"/>
              <a:t>lidarem com os desafios de compreender e interpretar situações na sociedade da </a:t>
            </a:r>
            <a:r>
              <a:rPr lang="pt-BR" dirty="0" smtClean="0"/>
              <a:t>informação.</a:t>
            </a:r>
          </a:p>
          <a:p>
            <a:pPr marL="114300" indent="0" algn="just">
              <a:buNone/>
            </a:pPr>
            <a:r>
              <a:rPr lang="pt-BR" dirty="0" smtClean="0"/>
              <a:t>	Utilizando para isso dados </a:t>
            </a:r>
            <a:r>
              <a:rPr lang="pt-BR" dirty="0"/>
              <a:t>estatísticos contidos nas mais variadas mídias, tais como televisão, internet, jornais entre outras.</a:t>
            </a:r>
          </a:p>
          <a:p>
            <a:endParaRPr lang="pt-BR" dirty="0"/>
          </a:p>
        </p:txBody>
      </p:sp>
    </p:spTree>
    <p:extLst>
      <p:ext uri="{BB962C8B-B14F-4D97-AF65-F5344CB8AC3E}">
        <p14:creationId xmlns:p14="http://schemas.microsoft.com/office/powerpoint/2010/main" xmlns="" val="18258209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a:bodyPr>
          <a:lstStyle/>
          <a:p>
            <a:r>
              <a:rPr lang="pt-BR" sz="3000" dirty="0" smtClean="0"/>
              <a:t>Depoimento dos primeiros Comandantes (Professores) antes de iniciar o </a:t>
            </a:r>
            <a:r>
              <a:rPr lang="pt-BR" sz="3000" dirty="0" err="1" smtClean="0"/>
              <a:t>LeME</a:t>
            </a:r>
            <a:r>
              <a:rPr lang="pt-BR" sz="3000" dirty="0" smtClean="0"/>
              <a:t> – 17/06/2012</a:t>
            </a:r>
            <a:endParaRPr lang="pt-BR" sz="3000" dirty="0"/>
          </a:p>
        </p:txBody>
      </p:sp>
      <p:sp>
        <p:nvSpPr>
          <p:cNvPr id="3" name="Espaço Reservado para Conteúdo 2"/>
          <p:cNvSpPr>
            <a:spLocks noGrp="1"/>
          </p:cNvSpPr>
          <p:nvPr>
            <p:ph idx="1"/>
          </p:nvPr>
        </p:nvSpPr>
        <p:spPr>
          <a:xfrm>
            <a:off x="457200" y="1600201"/>
            <a:ext cx="8229600" cy="3701008"/>
          </a:xfrm>
        </p:spPr>
        <p:txBody>
          <a:bodyPr>
            <a:noAutofit/>
          </a:bodyPr>
          <a:lstStyle/>
          <a:p>
            <a:r>
              <a:rPr lang="pt-BR" sz="2000" dirty="0"/>
              <a:t>Penso que a proposta </a:t>
            </a:r>
            <a:r>
              <a:rPr lang="pt-BR" sz="2000" dirty="0" smtClean="0"/>
              <a:t>é </a:t>
            </a:r>
            <a:r>
              <a:rPr lang="pt-BR" sz="2000" dirty="0"/>
              <a:t>desafiadora e isto me atrai, fico em casa pensando maneiras e mais maneiras de contribuir </a:t>
            </a:r>
            <a:r>
              <a:rPr lang="pt-BR" sz="2000" dirty="0" smtClean="0"/>
              <a:t>e </a:t>
            </a:r>
            <a:r>
              <a:rPr lang="pt-BR" sz="2000" dirty="0"/>
              <a:t>ao mesmo tempo percebo que o desafio é enorme, pois temos que inovar, temos que encontrar maneiras de mostrar a estatística de uma forma que os participantes se apaixonem pela ideia, que entendam e consigam aplicá-la no seu cotidiano. Também é necessário incluí-los digitalmente, dessa forma a possibilidade deles conseguirem um emprego será maior, mas não é só por esse motivo que é importante saber utilizar a internet e aplicativos do computador. É importante porque estamos na era digital e somos bombardeados por milhões de informações todos os dias e é importante termos não só acesso a elas, mas também saber decodificá-las para nos tornarmos cidadãos críticos. Aí está a </a:t>
            </a:r>
            <a:r>
              <a:rPr lang="pt-BR" sz="2000" dirty="0" smtClean="0"/>
              <a:t>importância: </a:t>
            </a:r>
            <a:r>
              <a:rPr lang="pt-BR" sz="2000" dirty="0"/>
              <a:t>ao mesmo tempo em que trabalhamos com as informações obtidas pela mídia virtual, impressa ou através de dados obtidos por outras metodologias, também temos que auxiliar os estudantes a interpretar e </a:t>
            </a:r>
            <a:r>
              <a:rPr lang="pt-BR" sz="2000" dirty="0" smtClean="0"/>
              <a:t>utilizar </a:t>
            </a:r>
            <a:r>
              <a:rPr lang="pt-BR" sz="2000" dirty="0"/>
              <a:t>esses dados para </a:t>
            </a:r>
            <a:r>
              <a:rPr lang="pt-BR" sz="2000" dirty="0" smtClean="0"/>
              <a:t>tirar conclusões </a:t>
            </a:r>
            <a:r>
              <a:rPr lang="pt-BR" sz="2000" dirty="0"/>
              <a:t>da situação proposta.</a:t>
            </a:r>
            <a:r>
              <a:rPr lang="pt-BR" sz="4400" dirty="0"/>
              <a:t> </a:t>
            </a:r>
          </a:p>
        </p:txBody>
      </p:sp>
    </p:spTree>
    <p:extLst>
      <p:ext uri="{BB962C8B-B14F-4D97-AF65-F5344CB8AC3E}">
        <p14:creationId xmlns:p14="http://schemas.microsoft.com/office/powerpoint/2010/main" xmlns="" val="374320980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a:bodyPr>
          <a:lstStyle/>
          <a:p>
            <a:r>
              <a:rPr lang="pt-BR" sz="3000" dirty="0" smtClean="0"/>
              <a:t>Depoimento dos primeiros Comandantes (Professores) antes de iniciar o </a:t>
            </a:r>
            <a:r>
              <a:rPr lang="pt-BR" sz="3000" dirty="0" err="1" smtClean="0"/>
              <a:t>LeME</a:t>
            </a:r>
            <a:r>
              <a:rPr lang="pt-BR" sz="3000" dirty="0" smtClean="0"/>
              <a:t> – 17/06/2012</a:t>
            </a:r>
            <a:endParaRPr lang="pt-BR" sz="3000" dirty="0"/>
          </a:p>
        </p:txBody>
      </p:sp>
      <p:sp>
        <p:nvSpPr>
          <p:cNvPr id="3" name="Espaço Reservado para Conteúdo 2"/>
          <p:cNvSpPr>
            <a:spLocks noGrp="1"/>
          </p:cNvSpPr>
          <p:nvPr>
            <p:ph idx="1"/>
          </p:nvPr>
        </p:nvSpPr>
        <p:spPr>
          <a:xfrm>
            <a:off x="457200" y="1600201"/>
            <a:ext cx="8229600" cy="3701008"/>
          </a:xfrm>
        </p:spPr>
        <p:txBody>
          <a:bodyPr>
            <a:noAutofit/>
          </a:bodyPr>
          <a:lstStyle/>
          <a:p>
            <a:r>
              <a:rPr lang="pt-BR" sz="1600" dirty="0"/>
              <a:t>eu estou otimista! acredito que é um tipo de atividade que eles vão gostar (pelo menos eu gostaria. </a:t>
            </a:r>
            <a:r>
              <a:rPr lang="pt-BR" sz="1600" dirty="0" smtClean="0"/>
              <a:t>O </a:t>
            </a:r>
            <a:r>
              <a:rPr lang="pt-BR" sz="1600" dirty="0" err="1" smtClean="0"/>
              <a:t>LeME</a:t>
            </a:r>
            <a:r>
              <a:rPr lang="pt-BR" sz="1600" dirty="0" smtClean="0"/>
              <a:t> é </a:t>
            </a:r>
            <a:r>
              <a:rPr lang="pt-BR" sz="1600" dirty="0"/>
              <a:t>super voltado para o lado social e é o tipo de projeto que eu gostaria de realizar, um projeto que vai fazer a diferença na vida de pessoas que precisam. - o que aprendeu até agora: até agora aprendi a parte teórica mesmo. Tem momentos que não consigo acompanhar o raciocínio dos guris.- o que ainda quer aprender: na verdade eu estou ansiosa para ver na prática tudo, testar as animações e entrar em contado com os adolescentes. Acredito que na prática que mais vou aprender!- </a:t>
            </a:r>
            <a:endParaRPr lang="pt-BR" sz="1600" dirty="0" smtClean="0"/>
          </a:p>
          <a:p>
            <a:r>
              <a:rPr lang="pt-BR" sz="1600" dirty="0" smtClean="0"/>
              <a:t>C</a:t>
            </a:r>
            <a:r>
              <a:rPr lang="pt-BR" sz="1600" dirty="0" smtClean="0"/>
              <a:t>omo </a:t>
            </a:r>
            <a:r>
              <a:rPr lang="pt-BR" sz="1600" dirty="0"/>
              <a:t>eu já falei na reunião eu não tenho nenhuma ideia extraordinária. na última reunião eu comentei que poderíamos entregar um pedaço de um mapa em cada encontro com um desenho que desse uma dica de onde está o tesouro (pensei em desenhar um fogão por exemplo e cortar em pedaços que serão entregues para eles, mas tem que entregar pedaços que não pareçam formar um fogão e só no ultimo dia entregamos o pedaço que determina bem que é um fogão, e o premio estra no restaurante ou na sala onde tem aula de panificação). Eu acharia bem legal. </a:t>
            </a:r>
            <a:r>
              <a:rPr lang="pt-BR" sz="1600" dirty="0" err="1"/>
              <a:t>tbm</a:t>
            </a:r>
            <a:r>
              <a:rPr lang="pt-BR" sz="1600" dirty="0"/>
              <a:t> continuo achando que o premio deve ser </a:t>
            </a:r>
            <a:r>
              <a:rPr lang="pt-BR" sz="1600" dirty="0" err="1"/>
              <a:t>ago</a:t>
            </a:r>
            <a:r>
              <a:rPr lang="pt-BR" sz="1600" dirty="0"/>
              <a:t> útil, além da medalha. - uma avaliação individual de sua participação e colaboração com o Projeto. eu tenho participado de todas reuniões e ajudado no que eu posso, apesar das minhas </a:t>
            </a:r>
            <a:r>
              <a:rPr lang="pt-BR" sz="1600" dirty="0" err="1"/>
              <a:t>idéias</a:t>
            </a:r>
            <a:r>
              <a:rPr lang="pt-BR" sz="1600" dirty="0"/>
              <a:t> não serem mirabolantes, acredito que a presença nas reuniões é essencial pois sempre surgem dúvidas e sugestões que vão engrandecendo o projeto. </a:t>
            </a:r>
            <a:endParaRPr lang="pt-BR" sz="3600" dirty="0"/>
          </a:p>
        </p:txBody>
      </p:sp>
    </p:spTree>
    <p:extLst>
      <p:ext uri="{BB962C8B-B14F-4D97-AF65-F5344CB8AC3E}">
        <p14:creationId xmlns:p14="http://schemas.microsoft.com/office/powerpoint/2010/main" xmlns="" val="16502810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a:bodyPr>
          <a:lstStyle/>
          <a:p>
            <a:r>
              <a:rPr lang="pt-BR" sz="3000" dirty="0" smtClean="0"/>
              <a:t>Depoimento dos primeiros Comandantes (Professores) antes de iniciar o </a:t>
            </a:r>
            <a:r>
              <a:rPr lang="pt-BR" sz="3000" dirty="0" err="1" smtClean="0"/>
              <a:t>LeME</a:t>
            </a:r>
            <a:r>
              <a:rPr lang="pt-BR" sz="3000" dirty="0" smtClean="0"/>
              <a:t> – 17/06/2012</a:t>
            </a:r>
            <a:endParaRPr lang="pt-BR" sz="3000" dirty="0"/>
          </a:p>
        </p:txBody>
      </p:sp>
      <p:sp>
        <p:nvSpPr>
          <p:cNvPr id="3" name="Espaço Reservado para Conteúdo 2"/>
          <p:cNvSpPr>
            <a:spLocks noGrp="1"/>
          </p:cNvSpPr>
          <p:nvPr>
            <p:ph idx="1"/>
          </p:nvPr>
        </p:nvSpPr>
        <p:spPr>
          <a:xfrm>
            <a:off x="457200" y="1600201"/>
            <a:ext cx="8229600" cy="3701008"/>
          </a:xfrm>
        </p:spPr>
        <p:txBody>
          <a:bodyPr>
            <a:noAutofit/>
          </a:bodyPr>
          <a:lstStyle/>
          <a:p>
            <a:r>
              <a:rPr lang="pt-BR" sz="2000" dirty="0"/>
              <a:t>A meu ver o </a:t>
            </a:r>
            <a:r>
              <a:rPr lang="pt-BR" sz="2000" dirty="0" err="1" smtClean="0"/>
              <a:t>LeME</a:t>
            </a:r>
            <a:r>
              <a:rPr lang="pt-BR" sz="2000" dirty="0" smtClean="0"/>
              <a:t> se </a:t>
            </a:r>
            <a:r>
              <a:rPr lang="pt-BR" sz="2000" dirty="0"/>
              <a:t>estrutura a partir de bases políticas, visto que pretende a partir de sujeitos em vulnerabilidade econômico-social  estipular suas atividades quanto ao letramento digital. Nesse sentido, observo o trabalho  não unicamente enquanto um trabalho de pesquisa, mas também social, já que se volta a comunidade, tentando assim lançar um olhar atento  a pessoas que buscam por meio da profissionalização uma oportunidade no mercado de trabalho, bem como o auxílio financeiro a família que muitas vezes vivem a margem da sociedade. Compreendo que os objetivos, nesse sentido, não são apenas a aprendizagem digital e estatística, mas que as bases do projeto vão além, buscam dispor aos jovens em processos de profissionalização oportunidades singulares de ensino/ educação, mas também aspectos inerentes a cidadania.</a:t>
            </a:r>
          </a:p>
        </p:txBody>
      </p:sp>
    </p:spTree>
    <p:extLst>
      <p:ext uri="{BB962C8B-B14F-4D97-AF65-F5344CB8AC3E}">
        <p14:creationId xmlns:p14="http://schemas.microsoft.com/office/powerpoint/2010/main" xmlns="" val="372464641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a:bodyPr>
          <a:lstStyle/>
          <a:p>
            <a:r>
              <a:rPr lang="pt-BR" sz="3000" dirty="0" smtClean="0"/>
              <a:t>Depoimento dos primeiros Comandantes (Professores) antes de iniciar o </a:t>
            </a:r>
            <a:r>
              <a:rPr lang="pt-BR" sz="3000" dirty="0" err="1" smtClean="0"/>
              <a:t>LeME</a:t>
            </a:r>
            <a:r>
              <a:rPr lang="pt-BR" sz="3000" dirty="0" smtClean="0"/>
              <a:t> – 17/06/2012</a:t>
            </a:r>
            <a:endParaRPr lang="pt-BR" sz="3000" dirty="0"/>
          </a:p>
        </p:txBody>
      </p:sp>
      <p:sp>
        <p:nvSpPr>
          <p:cNvPr id="3" name="Espaço Reservado para Conteúdo 2"/>
          <p:cNvSpPr>
            <a:spLocks noGrp="1"/>
          </p:cNvSpPr>
          <p:nvPr>
            <p:ph idx="1"/>
          </p:nvPr>
        </p:nvSpPr>
        <p:spPr>
          <a:xfrm>
            <a:off x="457200" y="1340768"/>
            <a:ext cx="8229600" cy="3701008"/>
          </a:xfrm>
        </p:spPr>
        <p:txBody>
          <a:bodyPr>
            <a:noAutofit/>
          </a:bodyPr>
          <a:lstStyle/>
          <a:p>
            <a:r>
              <a:rPr lang="pt-BR" sz="2000" dirty="0"/>
              <a:t>Como eu havia ti dito em outro </a:t>
            </a:r>
            <a:r>
              <a:rPr lang="pt-BR" sz="2000" dirty="0" err="1"/>
              <a:t>email</a:t>
            </a:r>
            <a:r>
              <a:rPr lang="pt-BR" sz="2000" dirty="0"/>
              <a:t>, eu realmente me achei dentro do grupo. Acho que o fundamental para que o </a:t>
            </a:r>
            <a:r>
              <a:rPr lang="pt-BR" sz="2000" dirty="0" err="1" smtClean="0"/>
              <a:t>LeME</a:t>
            </a:r>
            <a:r>
              <a:rPr lang="pt-BR" sz="2000" dirty="0" smtClean="0"/>
              <a:t> funcione </a:t>
            </a:r>
            <a:r>
              <a:rPr lang="pt-BR" sz="2000" dirty="0"/>
              <a:t>nós temos: a crença de que ele vale a pena! Apesar de todas as dúvidas, medos e dificuldades,eu estou muito ansiosa para que o </a:t>
            </a:r>
            <a:r>
              <a:rPr lang="pt-BR" sz="2000" dirty="0" err="1" smtClean="0"/>
              <a:t>LeME</a:t>
            </a:r>
            <a:r>
              <a:rPr lang="pt-BR" sz="2000" dirty="0" smtClean="0"/>
              <a:t> seja </a:t>
            </a:r>
            <a:r>
              <a:rPr lang="pt-BR" sz="2000" dirty="0"/>
              <a:t>executado. Trabalhar por um bem maior, por fazer alguém melhor, por ajudar alguém, sempre foi meu objetivo. Nós conseguimos fazer o que um grupo com características sociais realmente deve fazer, sair dos muros da universidade e levar o conhecimento para dela, em prol de alguém.Quanto aos meus medos, eu comentei com as meninas na última reunião que eu estou com dificuldade para visualizar a execução do projeto e pedi a </a:t>
            </a:r>
            <a:r>
              <a:rPr lang="pt-BR" sz="2000" dirty="0" smtClean="0"/>
              <a:t>colega que </a:t>
            </a:r>
            <a:r>
              <a:rPr lang="pt-BR" sz="2000" dirty="0"/>
              <a:t>ela aplicasse as aulas em nós primeiro, para que eu possa ter uma </a:t>
            </a:r>
            <a:r>
              <a:rPr lang="pt-BR" sz="2000" dirty="0" err="1"/>
              <a:t>idéia</a:t>
            </a:r>
            <a:r>
              <a:rPr lang="pt-BR" sz="2000" dirty="0"/>
              <a:t> concreta de como deve ser feito e para que  projeto seja testado e melhorado nos usando como cobaia.Eu tinha outra </a:t>
            </a:r>
            <a:r>
              <a:rPr lang="pt-BR" sz="2000" dirty="0" err="1"/>
              <a:t>idéia</a:t>
            </a:r>
            <a:r>
              <a:rPr lang="pt-BR" sz="2000" dirty="0"/>
              <a:t> do que seria o caça tesouro 3D, e eu tinha algumas </a:t>
            </a:r>
            <a:r>
              <a:rPr lang="pt-BR" sz="2000" dirty="0" err="1"/>
              <a:t>idéias</a:t>
            </a:r>
            <a:r>
              <a:rPr lang="pt-BR" sz="2000" dirty="0"/>
              <a:t>, mas na última reunião com o </a:t>
            </a:r>
            <a:r>
              <a:rPr lang="pt-BR" sz="2000" dirty="0" smtClean="0"/>
              <a:t>colega, </a:t>
            </a:r>
            <a:r>
              <a:rPr lang="pt-BR" sz="2000" dirty="0"/>
              <a:t>eu vi que não era nada do que eu estava pensando, então foi tudo por água abaixo. Inclusive acho que esse é o grande desafio </a:t>
            </a:r>
            <a:r>
              <a:rPr lang="pt-BR" sz="2000" dirty="0" smtClean="0"/>
              <a:t>do L, </a:t>
            </a:r>
            <a:r>
              <a:rPr lang="pt-BR" sz="2000" dirty="0"/>
              <a:t>pensar em propostas inusitadas que funcionem.</a:t>
            </a:r>
          </a:p>
        </p:txBody>
      </p:sp>
    </p:spTree>
    <p:extLst>
      <p:ext uri="{BB962C8B-B14F-4D97-AF65-F5344CB8AC3E}">
        <p14:creationId xmlns:p14="http://schemas.microsoft.com/office/powerpoint/2010/main" xmlns="" val="201230961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fontScale="90000"/>
          </a:bodyPr>
          <a:lstStyle/>
          <a:p>
            <a:r>
              <a:rPr lang="pt-BR" sz="3000" dirty="0" smtClean="0"/>
              <a:t>Depoimento </a:t>
            </a:r>
            <a:r>
              <a:rPr lang="pt-BR" sz="3000" dirty="0" smtClean="0"/>
              <a:t>das tripulações (crianças e jovens) do </a:t>
            </a:r>
            <a:r>
              <a:rPr lang="pt-BR" sz="3000" dirty="0" err="1" smtClean="0"/>
              <a:t>LeME</a:t>
            </a:r>
            <a:r>
              <a:rPr lang="pt-BR" sz="3000" dirty="0" smtClean="0"/>
              <a:t> </a:t>
            </a:r>
            <a:r>
              <a:rPr lang="pt-BR" sz="3000" dirty="0" smtClean="0"/>
              <a:t/>
            </a:r>
            <a:br>
              <a:rPr lang="pt-BR" sz="3000" dirty="0" smtClean="0"/>
            </a:br>
            <a:r>
              <a:rPr lang="pt-BR" sz="3000" dirty="0" smtClean="0"/>
              <a:t>2014/1 </a:t>
            </a:r>
            <a:endParaRPr lang="pt-BR" sz="3000" dirty="0"/>
          </a:p>
        </p:txBody>
      </p:sp>
      <p:sp>
        <p:nvSpPr>
          <p:cNvPr id="3" name="Espaço Reservado para Conteúdo 2"/>
          <p:cNvSpPr>
            <a:spLocks noGrp="1"/>
          </p:cNvSpPr>
          <p:nvPr>
            <p:ph idx="1"/>
          </p:nvPr>
        </p:nvSpPr>
        <p:spPr>
          <a:xfrm>
            <a:off x="457200" y="1600201"/>
            <a:ext cx="8229600" cy="3701008"/>
          </a:xfrm>
        </p:spPr>
        <p:txBody>
          <a:bodyPr>
            <a:noAutofit/>
          </a:bodyPr>
          <a:lstStyle/>
          <a:p>
            <a:r>
              <a:rPr lang="pt-BR" sz="1800" dirty="0"/>
              <a:t>“Eu gostei muito de conhecer o curso Leme pois assim eu conheço varias coisas mais e assim vaia ser mais fácil de me qualificar melhor em uma boa profissão.”</a:t>
            </a:r>
          </a:p>
          <a:p>
            <a:r>
              <a:rPr lang="pt-BR" sz="1800" dirty="0"/>
              <a:t>“Hoje relembramos regra de </a:t>
            </a:r>
            <a:r>
              <a:rPr lang="pt-BR" sz="1800" dirty="0" err="1"/>
              <a:t>três,media</a:t>
            </a:r>
            <a:r>
              <a:rPr lang="pt-BR" sz="1800" dirty="0"/>
              <a:t> aritmética um pouco sobre unidade de medidas e no final jogamos </a:t>
            </a:r>
            <a:r>
              <a:rPr lang="pt-BR" sz="1800" dirty="0" err="1"/>
              <a:t>mímica.Tivemos</a:t>
            </a:r>
            <a:r>
              <a:rPr lang="pt-BR" sz="1800" dirty="0"/>
              <a:t> uma tarde bem diferente dos dias Normais ,as ,aprendemos coisas novas com pessoas novas.”</a:t>
            </a:r>
          </a:p>
          <a:p>
            <a:r>
              <a:rPr lang="pt-BR" sz="1800" dirty="0"/>
              <a:t>“Na minha opinião a aula de hoje </a:t>
            </a:r>
            <a:r>
              <a:rPr lang="pt-BR" sz="1100" dirty="0"/>
              <a:t>f</a:t>
            </a:r>
            <a:r>
              <a:rPr lang="pt-BR" sz="1800" dirty="0"/>
              <a:t>oi bem legal nos gostamos das brincadeira das coisas q foi falado.”</a:t>
            </a:r>
          </a:p>
          <a:p>
            <a:r>
              <a:rPr lang="pt-BR" sz="1800" dirty="0"/>
              <a:t>“Eu aprendi muitas coisas que eu nem sabia o que era por </a:t>
            </a:r>
            <a:r>
              <a:rPr lang="pt-BR" sz="1800" dirty="0" err="1"/>
              <a:t>exemplo:como</a:t>
            </a:r>
            <a:r>
              <a:rPr lang="pt-BR" sz="1800" dirty="0"/>
              <a:t> a ampulheta ,o paquímetro. E uma das melhores oportunidades foi estar no </a:t>
            </a:r>
            <a:r>
              <a:rPr lang="pt-BR" sz="1800" dirty="0" err="1"/>
              <a:t>CCMAr</a:t>
            </a:r>
            <a:r>
              <a:rPr lang="pt-BR" sz="1800" dirty="0"/>
              <a:t> e conhecer o leme.”</a:t>
            </a:r>
          </a:p>
          <a:p>
            <a:r>
              <a:rPr lang="pt-BR" sz="1800" dirty="0"/>
              <a:t>“Eu aprendi muitas coisas como por exemplo o nome de alguns objetos como a </a:t>
            </a:r>
            <a:r>
              <a:rPr lang="pt-BR" sz="1800" dirty="0" err="1"/>
              <a:t>ampulheta,gostei</a:t>
            </a:r>
            <a:r>
              <a:rPr lang="pt-BR" sz="1800" dirty="0"/>
              <a:t> muito de ter a oportunidade de ter conhecido o leme ,gostei de ter tido a oportunidade de participar esse foi um ótimo dia. </a:t>
            </a:r>
            <a:r>
              <a:rPr lang="pt-BR" sz="1800" dirty="0" err="1"/>
              <a:t>Bjs</a:t>
            </a:r>
            <a:r>
              <a:rPr lang="pt-BR" sz="1800" dirty="0"/>
              <a:t>”</a:t>
            </a:r>
          </a:p>
          <a:p>
            <a:r>
              <a:rPr lang="pt-BR" sz="1800" dirty="0"/>
              <a:t>“Eu achei muito interessante ,gostei muito do que eu aprendi hoje com o projeto Leme e as professoras foram muito atenciosas e aprendi muita coisa que eu ñ sabia e ganhei uma camiseta </a:t>
            </a:r>
            <a:r>
              <a:rPr lang="pt-BR" sz="1800" dirty="0" err="1"/>
              <a:t>eo</a:t>
            </a:r>
            <a:r>
              <a:rPr lang="pt-BR" sz="1800" dirty="0"/>
              <a:t> material </a:t>
            </a:r>
            <a:r>
              <a:rPr lang="pt-BR" sz="1800" dirty="0" err="1"/>
              <a:t>bjs</a:t>
            </a:r>
            <a:r>
              <a:rPr lang="pt-BR" sz="1800" dirty="0"/>
              <a:t>.”</a:t>
            </a:r>
          </a:p>
        </p:txBody>
      </p:sp>
    </p:spTree>
    <p:extLst>
      <p:ext uri="{BB962C8B-B14F-4D97-AF65-F5344CB8AC3E}">
        <p14:creationId xmlns:p14="http://schemas.microsoft.com/office/powerpoint/2010/main" xmlns="" val="219225583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fontScale="90000"/>
          </a:bodyPr>
          <a:lstStyle/>
          <a:p>
            <a:r>
              <a:rPr lang="pt-BR" sz="3000" dirty="0" smtClean="0"/>
              <a:t>Depoimento das tripulações (crianças e jovens) do </a:t>
            </a:r>
            <a:r>
              <a:rPr lang="pt-BR" sz="3000" dirty="0" err="1" smtClean="0"/>
              <a:t>LeME</a:t>
            </a:r>
            <a:r>
              <a:rPr lang="pt-BR" sz="3000" dirty="0" smtClean="0"/>
              <a:t> </a:t>
            </a:r>
            <a:r>
              <a:rPr lang="pt-BR" sz="3000" dirty="0" smtClean="0"/>
              <a:t> </a:t>
            </a:r>
            <a:br>
              <a:rPr lang="pt-BR" sz="3000" dirty="0" smtClean="0"/>
            </a:br>
            <a:r>
              <a:rPr lang="pt-BR" sz="3000" dirty="0" smtClean="0"/>
              <a:t>2014/1 </a:t>
            </a:r>
            <a:endParaRPr lang="pt-BR" sz="3000" dirty="0"/>
          </a:p>
        </p:txBody>
      </p:sp>
      <p:sp>
        <p:nvSpPr>
          <p:cNvPr id="3" name="Espaço Reservado para Conteúdo 2"/>
          <p:cNvSpPr>
            <a:spLocks noGrp="1"/>
          </p:cNvSpPr>
          <p:nvPr>
            <p:ph idx="1"/>
          </p:nvPr>
        </p:nvSpPr>
        <p:spPr>
          <a:xfrm>
            <a:off x="457200" y="1600201"/>
            <a:ext cx="8229600" cy="3701008"/>
          </a:xfrm>
        </p:spPr>
        <p:txBody>
          <a:bodyPr>
            <a:noAutofit/>
          </a:bodyPr>
          <a:lstStyle/>
          <a:p>
            <a:r>
              <a:rPr lang="pt-BR" sz="1800" dirty="0"/>
              <a:t>“Diário...Gostei muito, por mais que seja baseado na </a:t>
            </a:r>
            <a:r>
              <a:rPr lang="pt-BR" sz="1800" dirty="0" err="1"/>
              <a:t>matematica</a:t>
            </a:r>
            <a:r>
              <a:rPr lang="pt-BR" sz="1800" dirty="0"/>
              <a:t> , foi legal sim !Atividades legais , descontraídas ,conteúdo interessante , importante para nosso dia a dia . E as professoras são muito legais e simpáticas !”</a:t>
            </a:r>
          </a:p>
          <a:p>
            <a:r>
              <a:rPr lang="pt-BR" sz="1800" dirty="0"/>
              <a:t> “O curso é extremamente interessante pois além de termos um envolvimento e o conhecimento melhor sobre dados quantitativos, qualitativos e medidas o curso proporciona dinâmicas para testar a nossa atenção e o entendimento.”</a:t>
            </a:r>
          </a:p>
          <a:p>
            <a:r>
              <a:rPr lang="pt-BR" sz="1800" dirty="0"/>
              <a:t>“Foi uma aula bem interessante aprendemos mais, e foi um bom aprendizado. Foi uma aula muito bem aproveitada pois usamos um método tradicional que é em o que brincando que se aprende. Adorei a aula da professora é muito legal e o importante é que o que nos refletirmos hoje nós usaremos sempre;”</a:t>
            </a:r>
          </a:p>
          <a:p>
            <a:r>
              <a:rPr lang="pt-BR" sz="1800" dirty="0"/>
              <a:t>“Eu gostei bastante, achei interessante!! </a:t>
            </a:r>
            <a:r>
              <a:rPr lang="pt-BR" sz="1800" dirty="0" err="1"/>
              <a:t>Aaprendi</a:t>
            </a:r>
            <a:r>
              <a:rPr lang="pt-BR" sz="1800" dirty="0"/>
              <a:t> a fazer mímica, o que é quantitativo e qualitativo. A gente fez tudo em equipe e foi bem legal, foi uma tarde bem aproveitada. Aprendi também o que pode fazer com medidas e outros.”</a:t>
            </a:r>
          </a:p>
          <a:p>
            <a:r>
              <a:rPr lang="pt-BR" sz="1800" dirty="0"/>
              <a:t>“Achei bem educativo, bem interessante! Gostei bastante das mímicas, foi um </a:t>
            </a:r>
            <a:r>
              <a:rPr lang="pt-BR" sz="1800" dirty="0" err="1"/>
              <a:t>geito</a:t>
            </a:r>
            <a:r>
              <a:rPr lang="pt-BR" sz="1800" dirty="0"/>
              <a:t> divertido e de aprender melhor tudo que foi falado, gostei  também de todas as dinâmicas, muito legal.”</a:t>
            </a:r>
          </a:p>
        </p:txBody>
      </p:sp>
    </p:spTree>
    <p:extLst>
      <p:ext uri="{BB962C8B-B14F-4D97-AF65-F5344CB8AC3E}">
        <p14:creationId xmlns:p14="http://schemas.microsoft.com/office/powerpoint/2010/main" xmlns="" val="35725610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fontScale="90000"/>
          </a:bodyPr>
          <a:lstStyle/>
          <a:p>
            <a:r>
              <a:rPr lang="pt-BR" sz="3000" dirty="0" smtClean="0"/>
              <a:t>Depoimento das tripulações (crianças e jovens) do </a:t>
            </a:r>
            <a:r>
              <a:rPr lang="pt-BR" sz="3000" dirty="0" err="1" smtClean="0"/>
              <a:t>LeME</a:t>
            </a:r>
            <a:r>
              <a:rPr lang="pt-BR" sz="3000" dirty="0" smtClean="0"/>
              <a:t> </a:t>
            </a:r>
            <a:r>
              <a:rPr lang="pt-BR" sz="3000" dirty="0" smtClean="0"/>
              <a:t/>
            </a:r>
            <a:br>
              <a:rPr lang="pt-BR" sz="3000" dirty="0" smtClean="0"/>
            </a:br>
            <a:r>
              <a:rPr lang="pt-BR" sz="3000" dirty="0" smtClean="0"/>
              <a:t>2014/1 </a:t>
            </a:r>
            <a:endParaRPr lang="pt-BR" sz="3000" dirty="0"/>
          </a:p>
        </p:txBody>
      </p:sp>
      <p:sp>
        <p:nvSpPr>
          <p:cNvPr id="3" name="Espaço Reservado para Conteúdo 2"/>
          <p:cNvSpPr>
            <a:spLocks noGrp="1"/>
          </p:cNvSpPr>
          <p:nvPr>
            <p:ph idx="1"/>
          </p:nvPr>
        </p:nvSpPr>
        <p:spPr>
          <a:xfrm>
            <a:off x="457200" y="1600201"/>
            <a:ext cx="8229600" cy="3701008"/>
          </a:xfrm>
        </p:spPr>
        <p:txBody>
          <a:bodyPr>
            <a:noAutofit/>
          </a:bodyPr>
          <a:lstStyle/>
          <a:p>
            <a:r>
              <a:rPr lang="pt-BR" sz="1800" dirty="0"/>
              <a:t>“Eu gostei muito encontro, foi uma experiência nova, divertida, gostei de tudo das brincadeiras, do que aprendi.”</a:t>
            </a:r>
          </a:p>
          <a:p>
            <a:r>
              <a:rPr lang="pt-BR" sz="1800" dirty="0"/>
              <a:t>“Bom gostei muito do nosso encontro legal, divertida aprendi muito mais as brincadeiras que nos fizemos.”</a:t>
            </a:r>
          </a:p>
          <a:p>
            <a:r>
              <a:rPr lang="pt-BR" sz="1800" dirty="0"/>
              <a:t>“Achei em legal aprendi várias coisas adorei as brincadeiras. Achei muito interessante participar, adorei.”</a:t>
            </a:r>
          </a:p>
          <a:p>
            <a:r>
              <a:rPr lang="pt-BR" sz="1800" dirty="0"/>
              <a:t>“Eu gostei muito do encontro de hoje por que </a:t>
            </a:r>
            <a:r>
              <a:rPr lang="pt-BR" sz="1800" dirty="0" err="1"/>
              <a:t>nois</a:t>
            </a:r>
            <a:r>
              <a:rPr lang="pt-BR" sz="1800" dirty="0"/>
              <a:t> brincamos bastante, tivemos uma experiência diferente aqui dentro da escola </a:t>
            </a:r>
            <a:r>
              <a:rPr lang="pt-BR" sz="1800" dirty="0" err="1"/>
              <a:t>ccmar</a:t>
            </a:r>
            <a:r>
              <a:rPr lang="pt-BR" sz="1800" dirty="0"/>
              <a:t>. Eu gostei  de mais pra mim foi muito legal, foi o que eu achei.”</a:t>
            </a:r>
          </a:p>
          <a:p>
            <a:r>
              <a:rPr lang="pt-BR" sz="1800" dirty="0"/>
              <a:t>“Gostei da aula do LEME, pois foi bem descontraída e dinâmica. Aprendi coisas que não sabia  e interessante. Também gostei da “professora” , uma moça simpática, atenciosa e paciente.”</a:t>
            </a:r>
          </a:p>
          <a:p>
            <a:r>
              <a:rPr lang="pt-BR" sz="1800" dirty="0"/>
              <a:t>“O encontro foi muito legal, gostei muito  nós fizemos brincadeiras e aprendemos ao mesmo tempo, espero fazer de novo.”</a:t>
            </a:r>
          </a:p>
        </p:txBody>
      </p:sp>
    </p:spTree>
    <p:extLst>
      <p:ext uri="{BB962C8B-B14F-4D97-AF65-F5344CB8AC3E}">
        <p14:creationId xmlns:p14="http://schemas.microsoft.com/office/powerpoint/2010/main" xmlns="" val="390684927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fontScale="90000"/>
          </a:bodyPr>
          <a:lstStyle/>
          <a:p>
            <a:r>
              <a:rPr lang="pt-BR" sz="3000" dirty="0" smtClean="0"/>
              <a:t>Depoimento das tripulações (crianças e jovens) do </a:t>
            </a:r>
            <a:r>
              <a:rPr lang="pt-BR" sz="3000" dirty="0" err="1" smtClean="0"/>
              <a:t>LeME</a:t>
            </a:r>
            <a:r>
              <a:rPr lang="pt-BR" sz="3000" dirty="0" smtClean="0"/>
              <a:t> </a:t>
            </a:r>
            <a:r>
              <a:rPr lang="pt-BR" sz="3000" dirty="0" smtClean="0"/>
              <a:t/>
            </a:r>
            <a:br>
              <a:rPr lang="pt-BR" sz="3000" dirty="0" smtClean="0"/>
            </a:br>
            <a:r>
              <a:rPr lang="pt-BR" sz="3000" dirty="0" smtClean="0"/>
              <a:t>2014/1 </a:t>
            </a:r>
            <a:endParaRPr lang="pt-BR" sz="3000" dirty="0"/>
          </a:p>
        </p:txBody>
      </p:sp>
      <p:sp>
        <p:nvSpPr>
          <p:cNvPr id="3" name="Espaço Reservado para Conteúdo 2"/>
          <p:cNvSpPr>
            <a:spLocks noGrp="1"/>
          </p:cNvSpPr>
          <p:nvPr>
            <p:ph idx="1"/>
          </p:nvPr>
        </p:nvSpPr>
        <p:spPr>
          <a:xfrm>
            <a:off x="457200" y="1600201"/>
            <a:ext cx="8229600" cy="3701008"/>
          </a:xfrm>
        </p:spPr>
        <p:txBody>
          <a:bodyPr>
            <a:noAutofit/>
          </a:bodyPr>
          <a:lstStyle/>
          <a:p>
            <a:r>
              <a:rPr lang="pt-BR" sz="1800" dirty="0"/>
              <a:t>“Na minha opinião a aula de hoje foi legal , gostei das dinâmicas e do que foi falado na tarde . A brincadeira da mímica foi bem divertida espero que no próximo encontro também seja assim .”</a:t>
            </a:r>
          </a:p>
          <a:p>
            <a:r>
              <a:rPr lang="pt-BR" sz="1800" dirty="0"/>
              <a:t>“Em minha opinião a aula estava ótima, aprendemos coisas novas, coisas bem interessantes, falamos sobre o ENEM e pensamos sobre o futuro...Gostei de mais das dinâmicas, principalmente aquela que envolvia </a:t>
            </a:r>
            <a:r>
              <a:rPr lang="pt-BR" sz="1800" dirty="0" err="1"/>
              <a:t>mímica.Sobre</a:t>
            </a:r>
            <a:r>
              <a:rPr lang="pt-BR" sz="1800" dirty="0"/>
              <a:t> o próximo encontro, espero que seja parecido ao de hoje, e que tenha mais </a:t>
            </a:r>
            <a:r>
              <a:rPr lang="pt-BR" sz="1800" dirty="0" err="1"/>
              <a:t>dinâmicas.Beijos</a:t>
            </a:r>
            <a:r>
              <a:rPr lang="pt-BR" sz="1800" dirty="0"/>
              <a:t>...”</a:t>
            </a:r>
          </a:p>
          <a:p>
            <a:r>
              <a:rPr lang="pt-BR" sz="1800" dirty="0"/>
              <a:t>“Hoje nós aprendemos muitas </a:t>
            </a:r>
            <a:r>
              <a:rPr lang="pt-BR" sz="1800" dirty="0" err="1"/>
              <a:t>coisas,tipo</a:t>
            </a:r>
            <a:r>
              <a:rPr lang="pt-BR" sz="1800" dirty="0"/>
              <a:t> brincadeiras de </a:t>
            </a:r>
            <a:r>
              <a:rPr lang="pt-BR" sz="1800" dirty="0" err="1"/>
              <a:t>conhecimentos,do</a:t>
            </a:r>
            <a:r>
              <a:rPr lang="pt-BR" sz="1800" dirty="0"/>
              <a:t> leme; E gostaríamos que no próximo </a:t>
            </a:r>
            <a:r>
              <a:rPr lang="pt-BR" sz="1800" dirty="0" err="1"/>
              <a:t>encontro,continuasse</a:t>
            </a:r>
            <a:r>
              <a:rPr lang="pt-BR" sz="1800" dirty="0"/>
              <a:t> com as brincadeiras...”</a:t>
            </a:r>
          </a:p>
          <a:p>
            <a:r>
              <a:rPr lang="pt-BR" sz="1800" dirty="0"/>
              <a:t> “Hoje foi bom por quê eu não fiz nada, e teve boas  brincadeiras, para passar o tempo, e eu fiquei feliz por quê não perdi meu tempo.”</a:t>
            </a:r>
          </a:p>
          <a:p>
            <a:r>
              <a:rPr lang="pt-BR" sz="1800" dirty="0"/>
              <a:t>“Eu gostei muito porque </a:t>
            </a:r>
            <a:r>
              <a:rPr lang="pt-BR" sz="1800" dirty="0" err="1"/>
              <a:t>tava</a:t>
            </a:r>
            <a:r>
              <a:rPr lang="pt-BR" sz="1800" dirty="0"/>
              <a:t> muito interessante a parte da matemática e gostei também das brincadeiras e também </a:t>
            </a:r>
            <a:r>
              <a:rPr lang="pt-BR" sz="1800" dirty="0" err="1"/>
              <a:t>vocêis</a:t>
            </a:r>
            <a:r>
              <a:rPr lang="pt-BR" sz="1800" dirty="0"/>
              <a:t> nos receberam bem.”</a:t>
            </a:r>
          </a:p>
          <a:p>
            <a:r>
              <a:rPr lang="pt-BR" sz="1800" dirty="0"/>
              <a:t>“Gostei muito da aula de estatística porque as professoras são simpáticas.”</a:t>
            </a:r>
          </a:p>
          <a:p>
            <a:r>
              <a:rPr lang="pt-BR" sz="1800" dirty="0"/>
              <a:t>“Eu gostei muito da aula porque foi bastante diferente do que estávamos acostumados com brincadeiras  matérias diversas e etc...”</a:t>
            </a:r>
          </a:p>
        </p:txBody>
      </p:sp>
    </p:spTree>
    <p:extLst>
      <p:ext uri="{BB962C8B-B14F-4D97-AF65-F5344CB8AC3E}">
        <p14:creationId xmlns:p14="http://schemas.microsoft.com/office/powerpoint/2010/main" xmlns="" val="218030450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fontScale="90000"/>
          </a:bodyPr>
          <a:lstStyle/>
          <a:p>
            <a:r>
              <a:rPr lang="pt-BR" sz="3000" dirty="0" smtClean="0"/>
              <a:t>Depoimento das tripulações (crianças e jovens) do </a:t>
            </a:r>
            <a:r>
              <a:rPr lang="pt-BR" sz="3000" dirty="0" err="1" smtClean="0"/>
              <a:t>LeME</a:t>
            </a:r>
            <a:r>
              <a:rPr lang="pt-BR" sz="3000" dirty="0" smtClean="0"/>
              <a:t> </a:t>
            </a:r>
            <a:r>
              <a:rPr lang="pt-BR" sz="3000" dirty="0" smtClean="0"/>
              <a:t/>
            </a:r>
            <a:br>
              <a:rPr lang="pt-BR" sz="3000" dirty="0" smtClean="0"/>
            </a:br>
            <a:r>
              <a:rPr lang="pt-BR" sz="3000" dirty="0" smtClean="0"/>
              <a:t>2014/1 </a:t>
            </a:r>
            <a:endParaRPr lang="pt-BR" sz="3000" dirty="0"/>
          </a:p>
        </p:txBody>
      </p:sp>
      <p:sp>
        <p:nvSpPr>
          <p:cNvPr id="3" name="Espaço Reservado para Conteúdo 2"/>
          <p:cNvSpPr>
            <a:spLocks noGrp="1"/>
          </p:cNvSpPr>
          <p:nvPr>
            <p:ph idx="1"/>
          </p:nvPr>
        </p:nvSpPr>
        <p:spPr>
          <a:xfrm>
            <a:off x="457200" y="1600201"/>
            <a:ext cx="8229600" cy="3701008"/>
          </a:xfrm>
        </p:spPr>
        <p:txBody>
          <a:bodyPr>
            <a:noAutofit/>
          </a:bodyPr>
          <a:lstStyle/>
          <a:p>
            <a:r>
              <a:rPr lang="pt-BR" sz="1800" dirty="0"/>
              <a:t>“Eu gostei muito do LEME </a:t>
            </a:r>
            <a:r>
              <a:rPr lang="pt-BR" sz="1800" dirty="0" err="1"/>
              <a:t>pq</a:t>
            </a:r>
            <a:r>
              <a:rPr lang="pt-BR" sz="1800" dirty="0"/>
              <a:t> sim eu gostei </a:t>
            </a:r>
            <a:r>
              <a:rPr lang="pt-BR" sz="1800" dirty="0" err="1"/>
              <a:t>pq</a:t>
            </a:r>
            <a:r>
              <a:rPr lang="pt-BR" sz="1800" dirty="0"/>
              <a:t> da de meche no </a:t>
            </a:r>
            <a:r>
              <a:rPr lang="pt-BR" sz="1800" dirty="0" err="1"/>
              <a:t>computdaor</a:t>
            </a:r>
            <a:r>
              <a:rPr lang="pt-BR" sz="1800" dirty="0"/>
              <a:t> e fizemos </a:t>
            </a:r>
            <a:r>
              <a:rPr lang="pt-BR" sz="1800" dirty="0" err="1"/>
              <a:t>ativie</a:t>
            </a:r>
            <a:r>
              <a:rPr lang="pt-BR" sz="1800" dirty="0"/>
              <a:t> fizemos atividades.”</a:t>
            </a:r>
          </a:p>
          <a:p>
            <a:r>
              <a:rPr lang="pt-BR" sz="1800" dirty="0"/>
              <a:t>“É bom por que jogamos </a:t>
            </a:r>
            <a:r>
              <a:rPr lang="pt-BR" sz="1800" dirty="0" err="1"/>
              <a:t>briincadeiras</a:t>
            </a:r>
            <a:r>
              <a:rPr lang="pt-BR" sz="1800" dirty="0"/>
              <a:t> e aprendemos mais uns cálculos de matemática e etc... mas bem que podíamos usar o PC por uns minutos.”</a:t>
            </a:r>
          </a:p>
          <a:p>
            <a:r>
              <a:rPr lang="pt-BR" sz="1800" dirty="0"/>
              <a:t>“Foi uma aula muito boa e divertida, gostei muito das brincadeiras e da parte sobre matemática.”</a:t>
            </a:r>
          </a:p>
          <a:p>
            <a:r>
              <a:rPr lang="pt-BR" sz="1800" dirty="0"/>
              <a:t>“A aula de hoje </a:t>
            </a:r>
            <a:r>
              <a:rPr lang="pt-BR" sz="1800" dirty="0" err="1"/>
              <a:t>tava</a:t>
            </a:r>
            <a:r>
              <a:rPr lang="pt-BR" sz="1800" dirty="0"/>
              <a:t> muito boa, aprendi a fazer cálculos que não sei ainda mas vou aprender daqui a um tempo no colégio, e espero aprender mais nesse pouquinho de tempo que temos.”</a:t>
            </a:r>
          </a:p>
          <a:p>
            <a:r>
              <a:rPr lang="pt-BR" sz="1800" dirty="0"/>
              <a:t> “Bom gostei muito aprendi coisas que eu não sabia. Aprendi mais com a matemática foi muito bom aprendi o que é quantitativo, qualitativo espero que no </a:t>
            </a:r>
            <a:r>
              <a:rPr lang="pt-BR" sz="1800" dirty="0" err="1"/>
              <a:t>prossimo</a:t>
            </a:r>
            <a:r>
              <a:rPr lang="pt-BR" sz="1800" dirty="0"/>
              <a:t> aula aprendo bem mais. </a:t>
            </a:r>
            <a:r>
              <a:rPr lang="pt-BR" sz="1800" dirty="0">
                <a:sym typeface="Wingdings"/>
              </a:rPr>
              <a:t></a:t>
            </a:r>
            <a:r>
              <a:rPr lang="pt-BR" sz="1800" dirty="0"/>
              <a:t> gostei bastante.”</a:t>
            </a:r>
          </a:p>
          <a:p>
            <a:r>
              <a:rPr lang="pt-BR" sz="1800" dirty="0"/>
              <a:t>“Eu gostei do curso e pra  mim não precisa melhorar nada eu gostei até das brincadeiras.”</a:t>
            </a:r>
          </a:p>
          <a:p>
            <a:r>
              <a:rPr lang="pt-BR" sz="1800" dirty="0"/>
              <a:t>“Gostei bastante do encontro de hoje, achei muito interessante, porque aprendemos que usamos a estatística em todo lugar que vamos. Achei que a maneira que eu fui tratada foi ótima.”</a:t>
            </a:r>
          </a:p>
        </p:txBody>
      </p:sp>
    </p:spTree>
    <p:extLst>
      <p:ext uri="{BB962C8B-B14F-4D97-AF65-F5344CB8AC3E}">
        <p14:creationId xmlns:p14="http://schemas.microsoft.com/office/powerpoint/2010/main" xmlns="" val="335204124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323528" y="-378296"/>
            <a:ext cx="8229600" cy="1143000"/>
          </a:xfrm>
        </p:spPr>
        <p:txBody>
          <a:bodyPr>
            <a:normAutofit/>
          </a:bodyPr>
          <a:lstStyle/>
          <a:p>
            <a:r>
              <a:rPr lang="pt-BR" sz="3000" dirty="0" smtClean="0"/>
              <a:t>Equipe </a:t>
            </a:r>
            <a:r>
              <a:rPr lang="pt-BR" sz="3000" dirty="0" smtClean="0"/>
              <a:t>de Comandantes do </a:t>
            </a:r>
            <a:r>
              <a:rPr lang="pt-BR" sz="3000" dirty="0" err="1" smtClean="0"/>
              <a:t>LeME</a:t>
            </a:r>
            <a:r>
              <a:rPr lang="pt-BR" sz="3000" dirty="0" smtClean="0"/>
              <a:t> - 2014</a:t>
            </a:r>
            <a:endParaRPr lang="pt-BR" sz="3000" dirty="0"/>
          </a:p>
        </p:txBody>
      </p:sp>
      <p:pic>
        <p:nvPicPr>
          <p:cNvPr id="2050" name="Picture 2" descr="https://scontent.fbfh1-2.fna.fbcdn.net/v/t1.0-1/p100x100/14463181_1244831262223167_5854260554861803528_n.jpg?oh=05054018c6bedcc04d5f4017d1376257&amp;oe=58CA378E"/>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251520" y="2764532"/>
            <a:ext cx="952500" cy="952500"/>
          </a:xfrm>
          <a:prstGeom prst="rect">
            <a:avLst/>
          </a:prstGeom>
          <a:noFill/>
          <a:extLst>
            <a:ext uri="{909E8E84-426E-40DD-AFC4-6F175D3DCCD1}">
              <a14:hiddenFill xmlns:a14="http://schemas.microsoft.com/office/drawing/2010/main" xmlns="">
                <a:solidFill>
                  <a:srgbClr val="FFFFFF"/>
                </a:solidFill>
              </a14:hiddenFill>
            </a:ext>
          </a:extLst>
        </p:spPr>
      </p:pic>
      <p:pic>
        <p:nvPicPr>
          <p:cNvPr id="2052" name="Picture 4" descr="https://scontent.fbfh1-2.fna.fbcdn.net/v/t1.0-1/p100x100/12802744_978520518899475_4155330224905917064_n.jpg?oh=520b043eaba69bdef633cb25098863b8&amp;oe=58D0A616"/>
          <p:cNvPicPr>
            <a:picLocks noChangeAspect="1" noChangeArrowheads="1"/>
          </p:cNvPicPr>
          <p:nvPr/>
        </p:nvPicPr>
        <p:blipFill rotWithShape="1">
          <a:blip r:embed="rId3" cstate="print">
            <a:extLst>
              <a:ext uri="{28A0092B-C50C-407E-A947-70E740481C1C}">
                <a14:useLocalDpi xmlns:a14="http://schemas.microsoft.com/office/drawing/2010/main" xmlns="" val="0"/>
              </a:ext>
            </a:extLst>
          </a:blip>
          <a:srcRect l="50000"/>
          <a:stretch/>
        </p:blipFill>
        <p:spPr bwMode="auto">
          <a:xfrm>
            <a:off x="4666028" y="3584380"/>
            <a:ext cx="476250" cy="952500"/>
          </a:xfrm>
          <a:prstGeom prst="rect">
            <a:avLst/>
          </a:prstGeom>
          <a:noFill/>
          <a:extLst>
            <a:ext uri="{909E8E84-426E-40DD-AFC4-6F175D3DCCD1}">
              <a14:hiddenFill xmlns:a14="http://schemas.microsoft.com/office/drawing/2010/main" xmlns="">
                <a:solidFill>
                  <a:srgbClr val="FFFFFF"/>
                </a:solidFill>
              </a14:hiddenFill>
            </a:ext>
          </a:extLst>
        </p:spPr>
      </p:pic>
      <p:pic>
        <p:nvPicPr>
          <p:cNvPr id="2054" name="Picture 6" descr="https://scontent.fbfh1-2.fna.fbcdn.net/v/t1.0-1/c0.0.100.100/p100x100/417922_176234742480639_50434967_n.jpg?oh=6d6b0d63212c9e84af872743c0f0fb40&amp;oe=5895FCB1"/>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4716016" y="5644852"/>
            <a:ext cx="952500" cy="952500"/>
          </a:xfrm>
          <a:prstGeom prst="rect">
            <a:avLst/>
          </a:prstGeom>
          <a:noFill/>
          <a:extLst>
            <a:ext uri="{909E8E84-426E-40DD-AFC4-6F175D3DCCD1}">
              <a14:hiddenFill xmlns:a14="http://schemas.microsoft.com/office/drawing/2010/main" xmlns="">
                <a:solidFill>
                  <a:srgbClr val="FFFFFF"/>
                </a:solidFill>
              </a14:hiddenFill>
            </a:ext>
          </a:extLst>
        </p:spPr>
      </p:pic>
      <p:pic>
        <p:nvPicPr>
          <p:cNvPr id="2056" name="Picture 8" descr="https://scontent.fbfh1-2.fna.fbcdn.net/v/t1.0-1/p100x100/14731295_666334873542677_5591077992984943244_n.jpg?oh=161804b3181a6d5711b127cb67b24c87&amp;oe=5886BDC3"/>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270926" y="3772644"/>
            <a:ext cx="952500" cy="952500"/>
          </a:xfrm>
          <a:prstGeom prst="rect">
            <a:avLst/>
          </a:prstGeom>
          <a:noFill/>
          <a:extLst>
            <a:ext uri="{909E8E84-426E-40DD-AFC4-6F175D3DCCD1}">
              <a14:hiddenFill xmlns:a14="http://schemas.microsoft.com/office/drawing/2010/main" xmlns="">
                <a:solidFill>
                  <a:srgbClr val="FFFFFF"/>
                </a:solidFill>
              </a14:hiddenFill>
            </a:ext>
          </a:extLst>
        </p:spPr>
      </p:pic>
      <p:pic>
        <p:nvPicPr>
          <p:cNvPr id="2058" name="Picture 10" descr="https://scontent.fbfh1-2.fna.fbcdn.net/v/t1.0-1/c0.0.100.100/p100x100/14690894_956427807834503_8741934361612419873_n.jpg?oh=1312fbaaf873c2a6301989fb8120f2d4&amp;oe=589C7FFA"/>
          <p:cNvPicPr>
            <a:picLocks noChangeAspect="1" noChangeArrowheads="1"/>
          </p:cNvPicPr>
          <p:nvPr/>
        </p:nvPicPr>
        <p:blipFill>
          <a:blip r:embed="rId6" cstate="print">
            <a:extLst>
              <a:ext uri="{28A0092B-C50C-407E-A947-70E740481C1C}">
                <a14:useLocalDpi xmlns:a14="http://schemas.microsoft.com/office/drawing/2010/main" xmlns="" val="0"/>
              </a:ext>
            </a:extLst>
          </a:blip>
          <a:srcRect/>
          <a:stretch>
            <a:fillRect/>
          </a:stretch>
        </p:blipFill>
        <p:spPr bwMode="auto">
          <a:xfrm>
            <a:off x="4623185" y="1692519"/>
            <a:ext cx="952500" cy="952500"/>
          </a:xfrm>
          <a:prstGeom prst="rect">
            <a:avLst/>
          </a:prstGeom>
          <a:noFill/>
          <a:extLst>
            <a:ext uri="{909E8E84-426E-40DD-AFC4-6F175D3DCCD1}">
              <a14:hiddenFill xmlns:a14="http://schemas.microsoft.com/office/drawing/2010/main" xmlns="">
                <a:solidFill>
                  <a:srgbClr val="FFFFFF"/>
                </a:solidFill>
              </a14:hiddenFill>
            </a:ext>
          </a:extLst>
        </p:spPr>
      </p:pic>
      <p:pic>
        <p:nvPicPr>
          <p:cNvPr id="2060" name="Picture 12" descr="https://scontent.fbfh1-2.fna.fbcdn.net/v/t1.0-1/p100x100/14650637_10205747788332575_7472775538588682233_n.jpg?oh=cd304071d59145f3e76dbae244dce683&amp;oe=589A9073"/>
          <p:cNvPicPr>
            <a:picLocks noChangeAspect="1" noChangeArrowheads="1"/>
          </p:cNvPicPr>
          <p:nvPr/>
        </p:nvPicPr>
        <p:blipFill rotWithShape="1">
          <a:blip r:embed="rId7" cstate="print">
            <a:extLst>
              <a:ext uri="{28A0092B-C50C-407E-A947-70E740481C1C}">
                <a14:useLocalDpi xmlns:a14="http://schemas.microsoft.com/office/drawing/2010/main" xmlns="" val="0"/>
              </a:ext>
            </a:extLst>
          </a:blip>
          <a:srcRect l="50000"/>
          <a:stretch/>
        </p:blipFill>
        <p:spPr bwMode="auto">
          <a:xfrm>
            <a:off x="251520" y="620688"/>
            <a:ext cx="476250" cy="952500"/>
          </a:xfrm>
          <a:prstGeom prst="rect">
            <a:avLst/>
          </a:prstGeom>
          <a:noFill/>
          <a:extLst>
            <a:ext uri="{909E8E84-426E-40DD-AFC4-6F175D3DCCD1}">
              <a14:hiddenFill xmlns:a14="http://schemas.microsoft.com/office/drawing/2010/main" xmlns="">
                <a:solidFill>
                  <a:srgbClr val="FFFFFF"/>
                </a:solidFill>
              </a14:hiddenFill>
            </a:ext>
          </a:extLst>
        </p:spPr>
      </p:pic>
      <p:pic>
        <p:nvPicPr>
          <p:cNvPr id="2062" name="Picture 14" descr="https://scontent.fbfh1-2.fna.fbcdn.net/v/t1.0-1/p100x100/12654196_1018898871517170_3839899192141771876_n.jpg?oh=307b3e136eee7d018f00ece215c72006&amp;oe=588FC0EF"/>
          <p:cNvPicPr>
            <a:picLocks noChangeAspect="1" noChangeArrowheads="1"/>
          </p:cNvPicPr>
          <p:nvPr/>
        </p:nvPicPr>
        <p:blipFill>
          <a:blip r:embed="rId8" cstate="print">
            <a:extLst>
              <a:ext uri="{28A0092B-C50C-407E-A947-70E740481C1C}">
                <a14:useLocalDpi xmlns:a14="http://schemas.microsoft.com/office/drawing/2010/main" xmlns="" val="0"/>
              </a:ext>
            </a:extLst>
          </a:blip>
          <a:srcRect/>
          <a:stretch>
            <a:fillRect/>
          </a:stretch>
        </p:blipFill>
        <p:spPr bwMode="auto">
          <a:xfrm>
            <a:off x="4644008" y="639938"/>
            <a:ext cx="952500" cy="952500"/>
          </a:xfrm>
          <a:prstGeom prst="rect">
            <a:avLst/>
          </a:prstGeom>
          <a:noFill/>
          <a:extLst>
            <a:ext uri="{909E8E84-426E-40DD-AFC4-6F175D3DCCD1}">
              <a14:hiddenFill xmlns:a14="http://schemas.microsoft.com/office/drawing/2010/main" xmlns="">
                <a:solidFill>
                  <a:srgbClr val="FFFFFF"/>
                </a:solidFill>
              </a14:hiddenFill>
            </a:ext>
          </a:extLst>
        </p:spPr>
      </p:pic>
      <p:pic>
        <p:nvPicPr>
          <p:cNvPr id="2064" name="Picture 16" descr="https://scontent.fbfh1-2.fna.fbcdn.net/v/t1.0-1/p100x100/14680762_1193114670759365_7359783708721254029_n.jpg?oh=a2d160630a2316d0af2e14d4ce721c11&amp;oe=5893B2E3"/>
          <p:cNvPicPr>
            <a:picLocks noChangeAspect="1" noChangeArrowheads="1"/>
          </p:cNvPicPr>
          <p:nvPr/>
        </p:nvPicPr>
        <p:blipFill rotWithShape="1">
          <a:blip r:embed="rId9" cstate="print">
            <a:extLst>
              <a:ext uri="{28A0092B-C50C-407E-A947-70E740481C1C}">
                <a14:useLocalDpi xmlns:a14="http://schemas.microsoft.com/office/drawing/2010/main" xmlns="" val="0"/>
              </a:ext>
            </a:extLst>
          </a:blip>
          <a:srcRect b="25627"/>
          <a:stretch/>
        </p:blipFill>
        <p:spPr bwMode="auto">
          <a:xfrm>
            <a:off x="4623185" y="2800915"/>
            <a:ext cx="952500" cy="708395"/>
          </a:xfrm>
          <a:prstGeom prst="rect">
            <a:avLst/>
          </a:prstGeom>
          <a:noFill/>
          <a:extLst>
            <a:ext uri="{909E8E84-426E-40DD-AFC4-6F175D3DCCD1}">
              <a14:hiddenFill xmlns:a14="http://schemas.microsoft.com/office/drawing/2010/main" xmlns="">
                <a:solidFill>
                  <a:srgbClr val="FFFFFF"/>
                </a:solidFill>
              </a14:hiddenFill>
            </a:ext>
          </a:extLst>
        </p:spPr>
      </p:pic>
      <p:pic>
        <p:nvPicPr>
          <p:cNvPr id="2066" name="Picture 18" descr="https://scontent.fbfh1-2.fna.fbcdn.net/v/t1.0-1/p100x100/14708210_941525609286112_2016771088690342507_n.jpg?oh=a8551eda6b642e2a01c2619aea731967&amp;oe=58D01669"/>
          <p:cNvPicPr>
            <a:picLocks noChangeAspect="1" noChangeArrowheads="1"/>
          </p:cNvPicPr>
          <p:nvPr/>
        </p:nvPicPr>
        <p:blipFill>
          <a:blip r:embed="rId10" cstate="print">
            <a:extLst>
              <a:ext uri="{28A0092B-C50C-407E-A947-70E740481C1C}">
                <a14:useLocalDpi xmlns:a14="http://schemas.microsoft.com/office/drawing/2010/main" xmlns="" val="0"/>
              </a:ext>
            </a:extLst>
          </a:blip>
          <a:srcRect/>
          <a:stretch>
            <a:fillRect/>
          </a:stretch>
        </p:blipFill>
        <p:spPr bwMode="auto">
          <a:xfrm>
            <a:off x="251520" y="4780756"/>
            <a:ext cx="952500" cy="952500"/>
          </a:xfrm>
          <a:prstGeom prst="rect">
            <a:avLst/>
          </a:prstGeom>
          <a:noFill/>
          <a:extLst>
            <a:ext uri="{909E8E84-426E-40DD-AFC4-6F175D3DCCD1}">
              <a14:hiddenFill xmlns:a14="http://schemas.microsoft.com/office/drawing/2010/main" xmlns="">
                <a:solidFill>
                  <a:srgbClr val="FFFFFF"/>
                </a:solidFill>
              </a14:hiddenFill>
            </a:ext>
          </a:extLst>
        </p:spPr>
      </p:pic>
      <p:pic>
        <p:nvPicPr>
          <p:cNvPr id="2068" name="Picture 20" descr="https://scontent.fbfh1-2.fna.fbcdn.net/v/t1.0-1/p100x100/14681679_621126184714822_974580880013697229_n.jpg?oh=f1d565108f625b8f2c53a11cee7f9f77&amp;oe=5899F264"/>
          <p:cNvPicPr>
            <a:picLocks noChangeAspect="1" noChangeArrowheads="1"/>
          </p:cNvPicPr>
          <p:nvPr/>
        </p:nvPicPr>
        <p:blipFill>
          <a:blip r:embed="rId11" cstate="print">
            <a:extLst>
              <a:ext uri="{28A0092B-C50C-407E-A947-70E740481C1C}">
                <a14:useLocalDpi xmlns:a14="http://schemas.microsoft.com/office/drawing/2010/main" xmlns="" val="0"/>
              </a:ext>
            </a:extLst>
          </a:blip>
          <a:srcRect/>
          <a:stretch>
            <a:fillRect/>
          </a:stretch>
        </p:blipFill>
        <p:spPr bwMode="auto">
          <a:xfrm>
            <a:off x="4666028" y="4581128"/>
            <a:ext cx="952500" cy="952500"/>
          </a:xfrm>
          <a:prstGeom prst="rect">
            <a:avLst/>
          </a:prstGeom>
          <a:noFill/>
          <a:extLst>
            <a:ext uri="{909E8E84-426E-40DD-AFC4-6F175D3DCCD1}">
              <a14:hiddenFill xmlns:a14="http://schemas.microsoft.com/office/drawing/2010/main" xmlns="">
                <a:solidFill>
                  <a:srgbClr val="FFFFFF"/>
                </a:solidFill>
              </a14:hiddenFill>
            </a:ext>
          </a:extLst>
        </p:spPr>
      </p:pic>
      <p:pic>
        <p:nvPicPr>
          <p:cNvPr id="2070" name="Picture 22" descr="https://scontent.fbfh1-2.fna.fbcdn.net/v/t1.0-1/p100x100/11751780_913953895314591_6120069080237572019_n.jpg?oh=843993ff160ed509ba3b1fc717f2c18e&amp;oe=58956FB1"/>
          <p:cNvPicPr>
            <a:picLocks noChangeAspect="1" noChangeArrowheads="1"/>
          </p:cNvPicPr>
          <p:nvPr/>
        </p:nvPicPr>
        <p:blipFill>
          <a:blip r:embed="rId12" cstate="print">
            <a:extLst>
              <a:ext uri="{28A0092B-C50C-407E-A947-70E740481C1C}">
                <a14:useLocalDpi xmlns:a14="http://schemas.microsoft.com/office/drawing/2010/main" xmlns="" val="0"/>
              </a:ext>
            </a:extLst>
          </a:blip>
          <a:srcRect/>
          <a:stretch>
            <a:fillRect/>
          </a:stretch>
        </p:blipFill>
        <p:spPr bwMode="auto">
          <a:xfrm>
            <a:off x="251520" y="5788868"/>
            <a:ext cx="952500" cy="952500"/>
          </a:xfrm>
          <a:prstGeom prst="rect">
            <a:avLst/>
          </a:prstGeom>
          <a:noFill/>
          <a:extLst>
            <a:ext uri="{909E8E84-426E-40DD-AFC4-6F175D3DCCD1}">
              <a14:hiddenFill xmlns:a14="http://schemas.microsoft.com/office/drawing/2010/main" xmlns="">
                <a:solidFill>
                  <a:srgbClr val="FFFFFF"/>
                </a:solidFill>
              </a14:hiddenFill>
            </a:ext>
          </a:extLst>
        </p:spPr>
      </p:pic>
      <p:pic>
        <p:nvPicPr>
          <p:cNvPr id="2072" name="Picture 24" descr="https://scontent.fbfh1-2.fna.fbcdn.net/v/t1.0-1/p100x100/1654277_735047253216762_2281060360893299757_n.jpg?oh=d4fd497783ceb8cae381ba68d229c519&amp;oe=589DC745"/>
          <p:cNvPicPr>
            <a:picLocks noChangeAspect="1" noChangeArrowheads="1"/>
          </p:cNvPicPr>
          <p:nvPr/>
        </p:nvPicPr>
        <p:blipFill rotWithShape="1">
          <a:blip r:embed="rId13" cstate="print">
            <a:extLst>
              <a:ext uri="{28A0092B-C50C-407E-A947-70E740481C1C}">
                <a14:useLocalDpi xmlns:a14="http://schemas.microsoft.com/office/drawing/2010/main" xmlns="" val="0"/>
              </a:ext>
            </a:extLst>
          </a:blip>
          <a:srcRect l="50000" b="31961"/>
          <a:stretch/>
        </p:blipFill>
        <p:spPr bwMode="auto">
          <a:xfrm>
            <a:off x="245226" y="1628800"/>
            <a:ext cx="798382" cy="1086423"/>
          </a:xfrm>
          <a:prstGeom prst="rect">
            <a:avLst/>
          </a:prstGeom>
          <a:noFill/>
          <a:extLst>
            <a:ext uri="{909E8E84-426E-40DD-AFC4-6F175D3DCCD1}">
              <a14:hiddenFill xmlns:a14="http://schemas.microsoft.com/office/drawing/2010/main" xmlns="">
                <a:solidFill>
                  <a:srgbClr val="FFFFFF"/>
                </a:solidFill>
              </a14:hiddenFill>
            </a:ext>
          </a:extLst>
        </p:spPr>
      </p:pic>
      <p:sp>
        <p:nvSpPr>
          <p:cNvPr id="4" name="CaixaDeTexto 3"/>
          <p:cNvSpPr txBox="1"/>
          <p:nvPr/>
        </p:nvSpPr>
        <p:spPr>
          <a:xfrm>
            <a:off x="1223426" y="908720"/>
            <a:ext cx="3089614" cy="5909310"/>
          </a:xfrm>
          <a:prstGeom prst="rect">
            <a:avLst/>
          </a:prstGeom>
          <a:noFill/>
        </p:spPr>
        <p:txBody>
          <a:bodyPr wrap="square" rtlCol="0">
            <a:spAutoFit/>
          </a:bodyPr>
          <a:lstStyle/>
          <a:p>
            <a:r>
              <a:rPr lang="pt-BR" dirty="0"/>
              <a:t>Milena Ruas Marques </a:t>
            </a:r>
          </a:p>
          <a:p>
            <a:r>
              <a:rPr lang="pt-BR" dirty="0"/>
              <a:t>Matemática Licenciatura</a:t>
            </a:r>
          </a:p>
          <a:p>
            <a:endParaRPr lang="pt-BR" dirty="0" smtClean="0"/>
          </a:p>
          <a:p>
            <a:r>
              <a:rPr lang="pt-BR" dirty="0" smtClean="0"/>
              <a:t>Gabriel Pinho</a:t>
            </a:r>
          </a:p>
          <a:p>
            <a:r>
              <a:rPr lang="pt-BR" dirty="0" smtClean="0"/>
              <a:t>Matemática Aplicada</a:t>
            </a:r>
          </a:p>
          <a:p>
            <a:endParaRPr lang="pt-BR" dirty="0"/>
          </a:p>
          <a:p>
            <a:endParaRPr lang="pt-BR" dirty="0" smtClean="0"/>
          </a:p>
          <a:p>
            <a:r>
              <a:rPr lang="pt-BR" dirty="0" smtClean="0"/>
              <a:t>Débora Lima</a:t>
            </a:r>
          </a:p>
          <a:p>
            <a:r>
              <a:rPr lang="pt-BR" dirty="0" smtClean="0"/>
              <a:t>Matemática Aplicada</a:t>
            </a:r>
          </a:p>
          <a:p>
            <a:endParaRPr lang="pt-BR" dirty="0"/>
          </a:p>
          <a:p>
            <a:endParaRPr lang="pt-BR" dirty="0" smtClean="0"/>
          </a:p>
          <a:p>
            <a:r>
              <a:rPr lang="pt-BR" dirty="0" smtClean="0"/>
              <a:t>Amanda Silva</a:t>
            </a:r>
          </a:p>
          <a:p>
            <a:r>
              <a:rPr lang="pt-BR" dirty="0" smtClean="0"/>
              <a:t>Profa. Matemática / Mat. Apl.</a:t>
            </a:r>
          </a:p>
          <a:p>
            <a:endParaRPr lang="pt-BR" dirty="0"/>
          </a:p>
          <a:p>
            <a:endParaRPr lang="pt-BR" dirty="0" smtClean="0"/>
          </a:p>
          <a:p>
            <a:r>
              <a:rPr lang="pt-BR" dirty="0" smtClean="0"/>
              <a:t>Julia Machado</a:t>
            </a:r>
          </a:p>
          <a:p>
            <a:r>
              <a:rPr lang="pt-BR" dirty="0" smtClean="0"/>
              <a:t>Engenharia Mecânica</a:t>
            </a:r>
          </a:p>
          <a:p>
            <a:endParaRPr lang="pt-BR" dirty="0"/>
          </a:p>
          <a:p>
            <a:endParaRPr lang="pt-BR" dirty="0" smtClean="0"/>
          </a:p>
          <a:p>
            <a:r>
              <a:rPr lang="pt-BR" dirty="0" smtClean="0"/>
              <a:t>Alessandra Cruz</a:t>
            </a:r>
          </a:p>
          <a:p>
            <a:r>
              <a:rPr lang="pt-BR" dirty="0" smtClean="0"/>
              <a:t>Eng. Mecânica Empresarial</a:t>
            </a:r>
            <a:endParaRPr lang="pt-BR" dirty="0"/>
          </a:p>
        </p:txBody>
      </p:sp>
      <p:sp>
        <p:nvSpPr>
          <p:cNvPr id="17" name="CaixaDeTexto 16"/>
          <p:cNvSpPr txBox="1"/>
          <p:nvPr/>
        </p:nvSpPr>
        <p:spPr>
          <a:xfrm>
            <a:off x="5696760" y="768225"/>
            <a:ext cx="3089614" cy="5909310"/>
          </a:xfrm>
          <a:prstGeom prst="rect">
            <a:avLst/>
          </a:prstGeom>
          <a:noFill/>
        </p:spPr>
        <p:txBody>
          <a:bodyPr wrap="square" rtlCol="0">
            <a:spAutoFit/>
          </a:bodyPr>
          <a:lstStyle/>
          <a:p>
            <a:endParaRPr lang="pt-BR" dirty="0"/>
          </a:p>
          <a:p>
            <a:r>
              <a:rPr lang="pt-BR" dirty="0"/>
              <a:t>Thiago Olinto</a:t>
            </a:r>
          </a:p>
          <a:p>
            <a:r>
              <a:rPr lang="pt-BR" dirty="0"/>
              <a:t>Eng. Mecânica Empresarial</a:t>
            </a:r>
          </a:p>
          <a:p>
            <a:endParaRPr lang="pt-BR" dirty="0" smtClean="0"/>
          </a:p>
          <a:p>
            <a:endParaRPr lang="pt-BR" dirty="0" smtClean="0"/>
          </a:p>
          <a:p>
            <a:r>
              <a:rPr lang="pt-BR" dirty="0" err="1"/>
              <a:t>Thays</a:t>
            </a:r>
            <a:r>
              <a:rPr lang="pt-BR" dirty="0"/>
              <a:t> </a:t>
            </a:r>
            <a:r>
              <a:rPr lang="pt-BR" dirty="0" err="1"/>
              <a:t>Votto</a:t>
            </a:r>
            <a:r>
              <a:rPr lang="pt-BR" dirty="0"/>
              <a:t> </a:t>
            </a:r>
          </a:p>
          <a:p>
            <a:r>
              <a:rPr lang="pt-BR" dirty="0"/>
              <a:t>Pedagoga / Psicologia</a:t>
            </a:r>
          </a:p>
          <a:p>
            <a:endParaRPr lang="pt-BR" dirty="0" smtClean="0"/>
          </a:p>
          <a:p>
            <a:r>
              <a:rPr lang="pt-BR" dirty="0"/>
              <a:t>Gabriel </a:t>
            </a:r>
            <a:r>
              <a:rPr lang="pt-BR" dirty="0" err="1"/>
              <a:t>Krummenauer</a:t>
            </a:r>
            <a:endParaRPr lang="pt-BR" dirty="0"/>
          </a:p>
          <a:p>
            <a:r>
              <a:rPr lang="pt-BR" dirty="0"/>
              <a:t>Engenharia Civil </a:t>
            </a:r>
          </a:p>
          <a:p>
            <a:endParaRPr lang="pt-BR" dirty="0" smtClean="0"/>
          </a:p>
          <a:p>
            <a:r>
              <a:rPr lang="pt-BR" dirty="0" smtClean="0"/>
              <a:t>Mathias Aguiar </a:t>
            </a:r>
          </a:p>
          <a:p>
            <a:r>
              <a:rPr lang="pt-BR" dirty="0" smtClean="0"/>
              <a:t>Engenharia de Computação</a:t>
            </a:r>
          </a:p>
          <a:p>
            <a:endParaRPr lang="pt-BR" dirty="0"/>
          </a:p>
          <a:p>
            <a:r>
              <a:rPr lang="pt-BR" dirty="0" smtClean="0"/>
              <a:t>Samuel Nunes</a:t>
            </a:r>
          </a:p>
          <a:p>
            <a:r>
              <a:rPr lang="pt-BR" dirty="0" smtClean="0"/>
              <a:t>Sistemas de Informação</a:t>
            </a:r>
          </a:p>
          <a:p>
            <a:endParaRPr lang="pt-BR" dirty="0" smtClean="0"/>
          </a:p>
          <a:p>
            <a:endParaRPr lang="pt-BR" dirty="0"/>
          </a:p>
          <a:p>
            <a:r>
              <a:rPr lang="pt-BR" dirty="0" smtClean="0"/>
              <a:t>Fernanda </a:t>
            </a:r>
            <a:r>
              <a:rPr lang="pt-BR" dirty="0" err="1"/>
              <a:t>Lucht</a:t>
            </a:r>
            <a:endParaRPr lang="pt-BR" dirty="0"/>
          </a:p>
          <a:p>
            <a:r>
              <a:rPr lang="pt-BR" dirty="0"/>
              <a:t>Direito</a:t>
            </a:r>
          </a:p>
          <a:p>
            <a:endParaRPr lang="pt-BR" dirty="0"/>
          </a:p>
        </p:txBody>
      </p:sp>
    </p:spTree>
    <p:extLst>
      <p:ext uri="{BB962C8B-B14F-4D97-AF65-F5344CB8AC3E}">
        <p14:creationId xmlns:p14="http://schemas.microsoft.com/office/powerpoint/2010/main" xmlns="" val="288671812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pPr algn="l"/>
            <a:r>
              <a:rPr lang="pt-BR" dirty="0" smtClean="0"/>
              <a:t>PRIMEIROS </a:t>
            </a:r>
            <a:r>
              <a:rPr lang="pt-BR" dirty="0" smtClean="0"/>
              <a:t>COMANDANTES</a:t>
            </a:r>
            <a:endParaRPr lang="pt-BR" dirty="0"/>
          </a:p>
        </p:txBody>
      </p:sp>
      <p:sp>
        <p:nvSpPr>
          <p:cNvPr id="3" name="Espaço Reservado para Conteúdo 2"/>
          <p:cNvSpPr>
            <a:spLocks noGrp="1"/>
          </p:cNvSpPr>
          <p:nvPr>
            <p:ph idx="1"/>
          </p:nvPr>
        </p:nvSpPr>
        <p:spPr>
          <a:xfrm>
            <a:off x="323528" y="1628800"/>
            <a:ext cx="8229600" cy="4525963"/>
          </a:xfrm>
        </p:spPr>
        <p:txBody>
          <a:bodyPr>
            <a:normAutofit fontScale="92500" lnSpcReduction="20000"/>
          </a:bodyPr>
          <a:lstStyle/>
          <a:p>
            <a:pPr>
              <a:buNone/>
            </a:pPr>
            <a:r>
              <a:rPr lang="pt-BR" dirty="0" smtClean="0"/>
              <a:t>Primeira Equipe </a:t>
            </a:r>
            <a:r>
              <a:rPr lang="pt-BR" dirty="0" smtClean="0"/>
              <a:t>Pedagógica:</a:t>
            </a:r>
          </a:p>
          <a:p>
            <a:pPr>
              <a:buNone/>
            </a:pPr>
            <a:r>
              <a:rPr lang="pt-BR" dirty="0" smtClean="0"/>
              <a:t>- </a:t>
            </a:r>
            <a:r>
              <a:rPr lang="pt-BR" dirty="0" err="1" smtClean="0"/>
              <a:t>Marcia</a:t>
            </a:r>
            <a:r>
              <a:rPr lang="pt-BR" dirty="0" smtClean="0"/>
              <a:t>, </a:t>
            </a:r>
            <a:r>
              <a:rPr lang="pt-BR" dirty="0" err="1" smtClean="0"/>
              <a:t>Kauane</a:t>
            </a:r>
            <a:r>
              <a:rPr lang="pt-BR" dirty="0" smtClean="0"/>
              <a:t>, Bruna, Luana, Milena, </a:t>
            </a:r>
            <a:r>
              <a:rPr lang="pt-BR" dirty="0" err="1" smtClean="0"/>
              <a:t>Suelem</a:t>
            </a:r>
            <a:r>
              <a:rPr lang="pt-BR" dirty="0" smtClean="0"/>
              <a:t>, Priscila, </a:t>
            </a:r>
            <a:r>
              <a:rPr lang="pt-BR" dirty="0" err="1" smtClean="0"/>
              <a:t>Lidiane</a:t>
            </a:r>
            <a:r>
              <a:rPr lang="pt-BR" dirty="0" smtClean="0"/>
              <a:t>, </a:t>
            </a:r>
            <a:r>
              <a:rPr lang="pt-BR" dirty="0" err="1" smtClean="0"/>
              <a:t>Profa</a:t>
            </a:r>
            <a:r>
              <a:rPr lang="pt-BR" dirty="0" smtClean="0"/>
              <a:t>. </a:t>
            </a:r>
            <a:r>
              <a:rPr lang="pt-BR" dirty="0" err="1" smtClean="0"/>
              <a:t>Mauren</a:t>
            </a:r>
            <a:endParaRPr lang="pt-BR" dirty="0" smtClean="0"/>
          </a:p>
          <a:p>
            <a:pPr>
              <a:buNone/>
            </a:pPr>
            <a:endParaRPr lang="pt-BR" dirty="0" smtClean="0"/>
          </a:p>
          <a:p>
            <a:pPr>
              <a:buNone/>
            </a:pPr>
            <a:r>
              <a:rPr lang="pt-BR" dirty="0" smtClean="0"/>
              <a:t>Primeira Equipe </a:t>
            </a:r>
            <a:r>
              <a:rPr lang="pt-BR" dirty="0" smtClean="0"/>
              <a:t>Produção:</a:t>
            </a:r>
          </a:p>
          <a:p>
            <a:pPr>
              <a:buNone/>
            </a:pPr>
            <a:r>
              <a:rPr lang="pt-BR" dirty="0" smtClean="0"/>
              <a:t>Yuri, Lucas, Afonso, Priscila, </a:t>
            </a:r>
            <a:endParaRPr lang="pt-BR" dirty="0" smtClean="0"/>
          </a:p>
          <a:p>
            <a:pPr>
              <a:buNone/>
            </a:pPr>
            <a:r>
              <a:rPr lang="pt-BR" dirty="0" err="1" smtClean="0"/>
              <a:t>Lidiane</a:t>
            </a:r>
            <a:r>
              <a:rPr lang="pt-BR" dirty="0" smtClean="0"/>
              <a:t>, </a:t>
            </a:r>
            <a:r>
              <a:rPr lang="pt-BR" dirty="0" err="1" smtClean="0"/>
              <a:t>Profa</a:t>
            </a:r>
            <a:r>
              <a:rPr lang="pt-BR" dirty="0" smtClean="0"/>
              <a:t>. </a:t>
            </a:r>
            <a:r>
              <a:rPr lang="pt-BR" dirty="0" err="1" smtClean="0"/>
              <a:t>Mauren</a:t>
            </a:r>
            <a:endParaRPr lang="pt-BR" dirty="0" smtClean="0"/>
          </a:p>
          <a:p>
            <a:pPr>
              <a:buNone/>
            </a:pPr>
            <a:endParaRPr lang="pt-BR" b="1" dirty="0" smtClean="0"/>
          </a:p>
          <a:p>
            <a:pPr>
              <a:buNone/>
            </a:pPr>
            <a:r>
              <a:rPr lang="pt-BR" b="1" dirty="0" smtClean="0"/>
              <a:t>PRIMEIRA TRIPULAÇÃO</a:t>
            </a:r>
            <a:endParaRPr lang="pt-BR" b="1" dirty="0" smtClean="0"/>
          </a:p>
          <a:p>
            <a:pPr>
              <a:buNone/>
            </a:pPr>
            <a:r>
              <a:rPr lang="pt-BR" dirty="0" smtClean="0"/>
              <a:t>150 estudantes de 14 a 17 anos do </a:t>
            </a:r>
            <a:r>
              <a:rPr lang="pt-BR" dirty="0" err="1" smtClean="0"/>
              <a:t>CCMar</a:t>
            </a:r>
            <a:endParaRPr lang="pt-BR" dirty="0"/>
          </a:p>
        </p:txBody>
      </p:sp>
      <p:pic>
        <p:nvPicPr>
          <p:cNvPr id="4" name="Imagem 3" descr="2012-04-02_12-09-02_549.jpg"/>
          <p:cNvPicPr>
            <a:picLocks noChangeAspect="1"/>
          </p:cNvPicPr>
          <p:nvPr/>
        </p:nvPicPr>
        <p:blipFill>
          <a:blip r:embed="rId2" cstate="print"/>
          <a:stretch>
            <a:fillRect/>
          </a:stretch>
        </p:blipFill>
        <p:spPr>
          <a:xfrm>
            <a:off x="4716016" y="3212976"/>
            <a:ext cx="2915816" cy="2177863"/>
          </a:xfrm>
          <a:prstGeom prst="rect">
            <a:avLst/>
          </a:prstGeom>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p:cNvSpPr>
            <a:spLocks noGrp="1"/>
          </p:cNvSpPr>
          <p:nvPr>
            <p:ph idx="1"/>
          </p:nvPr>
        </p:nvSpPr>
        <p:spPr>
          <a:xfrm>
            <a:off x="467544" y="1196752"/>
            <a:ext cx="8229600" cy="4525963"/>
          </a:xfrm>
        </p:spPr>
        <p:txBody>
          <a:bodyPr>
            <a:noAutofit/>
          </a:bodyPr>
          <a:lstStyle/>
          <a:p>
            <a:r>
              <a:rPr lang="pt-BR" sz="3000" dirty="0" smtClean="0"/>
              <a:t>Os depoimentos dos comandantes (professores e </a:t>
            </a:r>
            <a:r>
              <a:rPr lang="pt-BR" sz="3000" dirty="0" err="1" smtClean="0"/>
              <a:t>e</a:t>
            </a:r>
            <a:r>
              <a:rPr lang="pt-BR" sz="3000" dirty="0" smtClean="0"/>
              <a:t> da tripulação (crianças e jovens) desta apresentação não estão sistematizados. Estes foram sistematizados e publicados. </a:t>
            </a:r>
            <a:r>
              <a:rPr lang="pt-BR" sz="3000" dirty="0" smtClean="0"/>
              <a:t>As referências destas publicações estão em outro arquivo anexo.</a:t>
            </a:r>
          </a:p>
          <a:p>
            <a:endParaRPr lang="pt-BR" sz="3000" dirty="0" smtClean="0"/>
          </a:p>
          <a:p>
            <a:r>
              <a:rPr lang="pt-BR" sz="3000" dirty="0" smtClean="0"/>
              <a:t>Todos os dados aqui apresentados, retratam a história do </a:t>
            </a:r>
            <a:r>
              <a:rPr lang="pt-BR" sz="3000" dirty="0" err="1" smtClean="0"/>
              <a:t>LeME</a:t>
            </a:r>
            <a:r>
              <a:rPr lang="pt-BR" sz="3000" dirty="0" smtClean="0"/>
              <a:t>, desde 2012, já tiveram avanços. A organização atual está no site: www.leme.furg.br</a:t>
            </a:r>
          </a:p>
          <a:p>
            <a:endParaRPr lang="pt-BR" sz="3000" dirty="0" smtClean="0"/>
          </a:p>
          <a:p>
            <a:endParaRPr lang="pt-BR" sz="3000" dirty="0"/>
          </a:p>
        </p:txBody>
      </p:sp>
    </p:spTree>
    <p:extLst>
      <p:ext uri="{BB962C8B-B14F-4D97-AF65-F5344CB8AC3E}">
        <p14:creationId xmlns:p14="http://schemas.microsoft.com/office/powerpoint/2010/main" xmlns="" val="187666074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Yuri\Desktop\IDLE\LOGOS\Leme_fundobranco.pn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323528" y="1196752"/>
            <a:ext cx="8317510" cy="3852217"/>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19737731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fontScale="90000"/>
          </a:bodyPr>
          <a:lstStyle/>
          <a:p>
            <a:r>
              <a:rPr lang="pt-BR" b="1" dirty="0" smtClean="0"/>
              <a:t>Primeira Agenda do </a:t>
            </a:r>
            <a:r>
              <a:rPr lang="pt-BR" b="1" dirty="0" err="1" smtClean="0"/>
              <a:t>LeME</a:t>
            </a:r>
            <a:r>
              <a:rPr lang="pt-BR" b="1" dirty="0" smtClean="0"/>
              <a:t> </a:t>
            </a:r>
            <a:br>
              <a:rPr lang="pt-BR" b="1" dirty="0" smtClean="0"/>
            </a:br>
            <a:r>
              <a:rPr lang="pt-BR" b="1" dirty="0" smtClean="0"/>
              <a:t>(inicial original)</a:t>
            </a:r>
            <a:endParaRPr lang="pt-BR" b="1" dirty="0"/>
          </a:p>
        </p:txBody>
      </p:sp>
      <p:sp>
        <p:nvSpPr>
          <p:cNvPr id="3" name="Espaço Reservado para Conteúdo 2"/>
          <p:cNvSpPr>
            <a:spLocks noGrp="1"/>
          </p:cNvSpPr>
          <p:nvPr>
            <p:ph idx="1"/>
          </p:nvPr>
        </p:nvSpPr>
        <p:spPr>
          <a:xfrm>
            <a:off x="457200" y="1752600"/>
            <a:ext cx="8229600" cy="4844752"/>
          </a:xfrm>
        </p:spPr>
        <p:txBody>
          <a:bodyPr>
            <a:normAutofit fontScale="55000" lnSpcReduction="20000"/>
          </a:bodyPr>
          <a:lstStyle/>
          <a:p>
            <a:r>
              <a:rPr lang="pt-BR" dirty="0" smtClean="0"/>
              <a:t>03-12 – Seleção de bolsistas</a:t>
            </a:r>
          </a:p>
          <a:p>
            <a:r>
              <a:rPr lang="pt-BR" dirty="0" smtClean="0"/>
              <a:t>02-04-12 – Início das Reuniões, apresentação e direcionamento das atividades a serem desenvolvidas;</a:t>
            </a:r>
          </a:p>
          <a:p>
            <a:r>
              <a:rPr lang="pt-BR" dirty="0" smtClean="0"/>
              <a:t>16/04/12 – Reflexões da abordagem pedagógica do projeto;</a:t>
            </a:r>
          </a:p>
          <a:p>
            <a:r>
              <a:rPr lang="pt-BR" dirty="0" smtClean="0"/>
              <a:t>04/05/12 – Após pesquisa com material teórico, debate-se em reunião a proposta do projeto e formas de atuação;</a:t>
            </a:r>
          </a:p>
          <a:p>
            <a:r>
              <a:rPr lang="pt-BR" dirty="0" smtClean="0"/>
              <a:t>13/05/12 – Escrita do artigo teórico do projeto;</a:t>
            </a:r>
          </a:p>
          <a:p>
            <a:r>
              <a:rPr lang="pt-BR" dirty="0" smtClean="0"/>
              <a:t>19/06/12 – Escrita do artigo para SEURS;</a:t>
            </a:r>
          </a:p>
          <a:p>
            <a:r>
              <a:rPr lang="pt-BR" dirty="0" smtClean="0"/>
              <a:t>04/07/12 – Reunião de planejamento via Skype abordando assuntos referentes a produção de material multimídia ao projeto;</a:t>
            </a:r>
          </a:p>
          <a:p>
            <a:r>
              <a:rPr lang="pt-BR" dirty="0" smtClean="0"/>
              <a:t>06/07/12 – Discussão sobre escrita dos resumos para MPU;</a:t>
            </a:r>
          </a:p>
          <a:p>
            <a:r>
              <a:rPr lang="pt-BR" dirty="0" smtClean="0"/>
              <a:t>10/07/12 – Reunião via Skype, planejamento das artes visuais que envolvem o projeto.</a:t>
            </a:r>
          </a:p>
          <a:p>
            <a:r>
              <a:rPr lang="pt-BR" dirty="0" smtClean="0"/>
              <a:t>Dias 30 e 31/07/12 -  Planejamento das atividades a serem desenvolvidas no decorrer do projeto LEME;</a:t>
            </a:r>
          </a:p>
          <a:p>
            <a:r>
              <a:rPr lang="pt-BR" dirty="0" smtClean="0"/>
              <a:t>Do dia 01 a 03/08/12 - </a:t>
            </a:r>
            <a:r>
              <a:rPr lang="pt-BR" dirty="0"/>
              <a:t>Planejamento das atividades a serem desenvolvidas no decorrer do projeto LEME;</a:t>
            </a:r>
          </a:p>
          <a:p>
            <a:endParaRPr lang="pt-BR" dirty="0" smtClean="0"/>
          </a:p>
          <a:p>
            <a:endParaRPr lang="pt-BR" dirty="0"/>
          </a:p>
        </p:txBody>
      </p:sp>
    </p:spTree>
    <p:extLst>
      <p:ext uri="{BB962C8B-B14F-4D97-AF65-F5344CB8AC3E}">
        <p14:creationId xmlns:p14="http://schemas.microsoft.com/office/powerpoint/2010/main" xmlns="" val="221936027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smtClean="0"/>
              <a:t>Recursos iniciais (2012)</a:t>
            </a:r>
            <a:endParaRPr lang="pt-BR" dirty="0"/>
          </a:p>
        </p:txBody>
      </p:sp>
      <p:sp>
        <p:nvSpPr>
          <p:cNvPr id="3" name="Espaço Reservado para Conteúdo 2"/>
          <p:cNvSpPr>
            <a:spLocks noGrp="1"/>
          </p:cNvSpPr>
          <p:nvPr>
            <p:ph idx="1"/>
          </p:nvPr>
        </p:nvSpPr>
        <p:spPr/>
        <p:txBody>
          <a:bodyPr/>
          <a:lstStyle/>
          <a:p>
            <a:r>
              <a:rPr lang="pt-BR" dirty="0" smtClean="0"/>
              <a:t>Bolsas</a:t>
            </a:r>
          </a:p>
          <a:p>
            <a:r>
              <a:rPr lang="pt-BR" dirty="0" smtClean="0"/>
              <a:t>Lousa Digital</a:t>
            </a:r>
          </a:p>
          <a:p>
            <a:r>
              <a:rPr lang="pt-BR" dirty="0" smtClean="0"/>
              <a:t>Projetor</a:t>
            </a:r>
          </a:p>
          <a:p>
            <a:r>
              <a:rPr lang="pt-BR" dirty="0" smtClean="0"/>
              <a:t>Computador</a:t>
            </a:r>
          </a:p>
          <a:p>
            <a:r>
              <a:rPr lang="pt-BR" dirty="0" smtClean="0"/>
              <a:t>Material </a:t>
            </a:r>
            <a:r>
              <a:rPr lang="pt-BR" dirty="0" smtClean="0"/>
              <a:t>Impresso</a:t>
            </a:r>
          </a:p>
          <a:p>
            <a:r>
              <a:rPr lang="pt-BR" dirty="0" smtClean="0"/>
              <a:t>Camisetas</a:t>
            </a:r>
            <a:endParaRPr lang="pt-BR" dirty="0" smtClean="0"/>
          </a:p>
          <a:p>
            <a:pPr>
              <a:buNone/>
            </a:pPr>
            <a:endParaRPr lang="pt-BR" dirty="0" smtClean="0"/>
          </a:p>
          <a:p>
            <a:endParaRPr lang="pt-BR"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a:xfrm>
            <a:off x="685800" y="1196752"/>
            <a:ext cx="7772400" cy="5400599"/>
          </a:xfrm>
        </p:spPr>
        <p:txBody>
          <a:bodyPr>
            <a:normAutofit/>
          </a:bodyPr>
          <a:lstStyle/>
          <a:p>
            <a:r>
              <a:rPr lang="pt-BR" dirty="0" smtClean="0"/>
              <a:t>Primeira </a:t>
            </a:r>
            <a:br>
              <a:rPr lang="pt-BR" dirty="0" smtClean="0"/>
            </a:br>
            <a:r>
              <a:rPr lang="pt-BR" dirty="0" smtClean="0"/>
              <a:t>Organização </a:t>
            </a:r>
            <a:r>
              <a:rPr lang="pt-BR" dirty="0" smtClean="0"/>
              <a:t>dos </a:t>
            </a:r>
            <a:r>
              <a:rPr lang="pt-BR" dirty="0" smtClean="0"/>
              <a:t>Encontros</a:t>
            </a:r>
            <a:br>
              <a:rPr lang="pt-BR" dirty="0" smtClean="0"/>
            </a:br>
            <a:r>
              <a:rPr lang="pt-BR" dirty="0" smtClean="0"/>
              <a:t>2012</a:t>
            </a:r>
            <a:br>
              <a:rPr lang="pt-BR" dirty="0" smtClean="0"/>
            </a:br>
            <a:r>
              <a:rPr lang="pt-BR" dirty="0" smtClean="0"/>
              <a:t/>
            </a:r>
            <a:br>
              <a:rPr lang="pt-BR" dirty="0" smtClean="0"/>
            </a:br>
            <a:r>
              <a:rPr lang="pt-BR" dirty="0" smtClean="0"/>
              <a:t>A organização atual está no site: www.leme.furg.br</a:t>
            </a:r>
            <a:endParaRPr lang="pt-BR" dirty="0"/>
          </a:p>
        </p:txBody>
      </p:sp>
    </p:spTree>
    <p:extLst>
      <p:ext uri="{BB962C8B-B14F-4D97-AF65-F5344CB8AC3E}">
        <p14:creationId xmlns:p14="http://schemas.microsoft.com/office/powerpoint/2010/main" xmlns="" val="175709100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smtClean="0"/>
              <a:t>Encontrão  </a:t>
            </a:r>
            <a:r>
              <a:rPr lang="pt-BR" dirty="0" smtClean="0"/>
              <a:t>31/08/12</a:t>
            </a:r>
            <a:endParaRPr lang="pt-BR" dirty="0"/>
          </a:p>
        </p:txBody>
      </p:sp>
      <p:sp>
        <p:nvSpPr>
          <p:cNvPr id="3" name="Espaço Reservado para Conteúdo 2"/>
          <p:cNvSpPr>
            <a:spLocks noGrp="1"/>
          </p:cNvSpPr>
          <p:nvPr>
            <p:ph idx="1"/>
          </p:nvPr>
        </p:nvSpPr>
        <p:spPr>
          <a:xfrm>
            <a:off x="457200" y="1600200"/>
            <a:ext cx="8229600" cy="4925144"/>
          </a:xfrm>
        </p:spPr>
        <p:txBody>
          <a:bodyPr>
            <a:normAutofit fontScale="92500" lnSpcReduction="10000"/>
          </a:bodyPr>
          <a:lstStyle/>
          <a:p>
            <a:r>
              <a:rPr lang="pt-BR" dirty="0" smtClean="0"/>
              <a:t>Apresentação do projeto, familiarização com os temas a serem tratados durante as próximas oficinas. Especialmente ao método de “Caça ao tesouro” que é a proposta que dá sustentação aos encontros.</a:t>
            </a:r>
          </a:p>
          <a:p>
            <a:r>
              <a:rPr lang="pt-BR" dirty="0" smtClean="0"/>
              <a:t>Tomada de consciência do papel e importância da estatística na vida e no cotidiano dos indivíduos.</a:t>
            </a:r>
          </a:p>
          <a:p>
            <a:endParaRPr lang="pt-BR" dirty="0" smtClean="0"/>
          </a:p>
          <a:p>
            <a:pPr marL="411480" lvl="1" indent="0">
              <a:buNone/>
            </a:pPr>
            <a:r>
              <a:rPr lang="pt-BR" b="1" dirty="0" smtClean="0"/>
              <a:t>DINÂMICAS</a:t>
            </a:r>
            <a:r>
              <a:rPr lang="pt-BR" b="1" dirty="0"/>
              <a:t>:</a:t>
            </a:r>
          </a:p>
          <a:p>
            <a:pPr lvl="2"/>
            <a:r>
              <a:rPr lang="pt-BR" sz="1700" dirty="0" smtClean="0"/>
              <a:t>Acorda;</a:t>
            </a:r>
          </a:p>
          <a:p>
            <a:pPr lvl="2"/>
            <a:r>
              <a:rPr lang="pt-BR" sz="1700" dirty="0" smtClean="0"/>
              <a:t>Dinâmica de Apresentação;</a:t>
            </a:r>
          </a:p>
          <a:p>
            <a:pPr lvl="2"/>
            <a:r>
              <a:rPr lang="pt-BR" sz="1700" dirty="0" smtClean="0"/>
              <a:t>Os Amarrados;</a:t>
            </a:r>
          </a:p>
          <a:p>
            <a:pPr lvl="2"/>
            <a:endParaRPr lang="pt-BR" sz="1700" dirty="0" smtClean="0"/>
          </a:p>
          <a:p>
            <a:pPr lvl="2"/>
            <a:endParaRPr lang="pt-BR" sz="1700" dirty="0" smtClean="0"/>
          </a:p>
          <a:p>
            <a:pPr lvl="2"/>
            <a:endParaRPr lang="pt-BR" dirty="0" smtClean="0"/>
          </a:p>
          <a:p>
            <a:endParaRPr lang="pt-BR" dirty="0" smtClean="0"/>
          </a:p>
          <a:p>
            <a:endParaRPr lang="pt-BR" dirty="0" smtClean="0"/>
          </a:p>
          <a:p>
            <a:endParaRPr lang="pt-BR" dirty="0" smtClean="0"/>
          </a:p>
          <a:p>
            <a:endParaRPr lang="pt-BR" dirty="0"/>
          </a:p>
        </p:txBody>
      </p:sp>
    </p:spTree>
    <p:extLst>
      <p:ext uri="{BB962C8B-B14F-4D97-AF65-F5344CB8AC3E}">
        <p14:creationId xmlns:p14="http://schemas.microsoft.com/office/powerpoint/2010/main" xmlns="" val="283146319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smtClean="0"/>
              <a:t>1º Encontro: Coletar </a:t>
            </a:r>
            <a:r>
              <a:rPr lang="pt-BR" dirty="0" smtClean="0"/>
              <a:t>dados (2012)</a:t>
            </a:r>
            <a:endParaRPr lang="pt-BR" dirty="0"/>
          </a:p>
        </p:txBody>
      </p:sp>
      <p:sp>
        <p:nvSpPr>
          <p:cNvPr id="3" name="Espaço Reservado para Conteúdo 2"/>
          <p:cNvSpPr>
            <a:spLocks noGrp="1"/>
          </p:cNvSpPr>
          <p:nvPr>
            <p:ph idx="1"/>
          </p:nvPr>
        </p:nvSpPr>
        <p:spPr/>
        <p:txBody>
          <a:bodyPr>
            <a:normAutofit/>
          </a:bodyPr>
          <a:lstStyle/>
          <a:p>
            <a:pPr marL="411480" lvl="1" indent="0">
              <a:buNone/>
            </a:pPr>
            <a:r>
              <a:rPr lang="pt-BR" b="1" dirty="0" smtClean="0"/>
              <a:t>TEMAS:</a:t>
            </a:r>
          </a:p>
          <a:p>
            <a:pPr lvl="2"/>
            <a:r>
              <a:rPr lang="pt-BR" dirty="0" smtClean="0"/>
              <a:t>O que são dados?	</a:t>
            </a:r>
          </a:p>
          <a:p>
            <a:pPr lvl="2"/>
            <a:r>
              <a:rPr lang="pt-BR" dirty="0" smtClean="0"/>
              <a:t>Medidas;</a:t>
            </a:r>
          </a:p>
          <a:p>
            <a:pPr lvl="2"/>
            <a:r>
              <a:rPr lang="pt-BR" dirty="0" smtClean="0"/>
              <a:t>Por que medimos as coisas?</a:t>
            </a:r>
          </a:p>
          <a:p>
            <a:pPr lvl="2"/>
            <a:r>
              <a:rPr lang="pt-BR" dirty="0" smtClean="0"/>
              <a:t>Instrumentos de medição (Kg, l, m);</a:t>
            </a:r>
          </a:p>
          <a:p>
            <a:pPr lvl="2"/>
            <a:r>
              <a:rPr lang="pt-BR" dirty="0" smtClean="0"/>
              <a:t>Estimativa;</a:t>
            </a:r>
          </a:p>
          <a:p>
            <a:pPr lvl="2"/>
            <a:endParaRPr lang="pt-BR" dirty="0" smtClean="0"/>
          </a:p>
          <a:p>
            <a:pPr marL="411480" lvl="1" indent="0">
              <a:buNone/>
            </a:pPr>
            <a:r>
              <a:rPr lang="pt-BR" b="1" dirty="0" smtClean="0"/>
              <a:t>DINÂMICAS:</a:t>
            </a:r>
            <a:endParaRPr lang="pt-BR" b="1" dirty="0"/>
          </a:p>
          <a:p>
            <a:pPr lvl="2"/>
            <a:r>
              <a:rPr lang="pt-BR" sz="1700" dirty="0"/>
              <a:t>Tempestade de ideias;</a:t>
            </a:r>
          </a:p>
          <a:p>
            <a:pPr lvl="2"/>
            <a:r>
              <a:rPr lang="pt-BR" sz="1700" dirty="0" smtClean="0"/>
              <a:t>Organização </a:t>
            </a:r>
            <a:r>
              <a:rPr lang="pt-BR" sz="1700" dirty="0"/>
              <a:t>de tabelas;</a:t>
            </a:r>
          </a:p>
          <a:p>
            <a:pPr lvl="2"/>
            <a:endParaRPr lang="pt-BR" dirty="0" smtClean="0"/>
          </a:p>
        </p:txBody>
      </p:sp>
    </p:spTree>
    <p:extLst>
      <p:ext uri="{BB962C8B-B14F-4D97-AF65-F5344CB8AC3E}">
        <p14:creationId xmlns:p14="http://schemas.microsoft.com/office/powerpoint/2010/main" xmlns="" val="280917505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fontScale="90000"/>
          </a:bodyPr>
          <a:lstStyle/>
          <a:p>
            <a:r>
              <a:rPr lang="pt-BR" dirty="0"/>
              <a:t>2</a:t>
            </a:r>
            <a:r>
              <a:rPr lang="pt-BR" dirty="0" smtClean="0"/>
              <a:t>º Encontro: Organizar </a:t>
            </a:r>
            <a:r>
              <a:rPr lang="pt-BR" dirty="0" smtClean="0"/>
              <a:t>dados (2012)</a:t>
            </a:r>
            <a:endParaRPr lang="pt-BR" dirty="0"/>
          </a:p>
        </p:txBody>
      </p:sp>
      <p:sp>
        <p:nvSpPr>
          <p:cNvPr id="3" name="Espaço Reservado para Conteúdo 2"/>
          <p:cNvSpPr>
            <a:spLocks noGrp="1"/>
          </p:cNvSpPr>
          <p:nvPr>
            <p:ph idx="1"/>
          </p:nvPr>
        </p:nvSpPr>
        <p:spPr/>
        <p:txBody>
          <a:bodyPr>
            <a:normAutofit lnSpcReduction="10000"/>
          </a:bodyPr>
          <a:lstStyle/>
          <a:p>
            <a:pPr marL="411480" lvl="1" indent="0">
              <a:buNone/>
            </a:pPr>
            <a:r>
              <a:rPr lang="pt-BR" b="1" dirty="0" smtClean="0"/>
              <a:t>TEMAS:</a:t>
            </a:r>
          </a:p>
          <a:p>
            <a:pPr lvl="2"/>
            <a:r>
              <a:rPr lang="pt-BR" dirty="0" smtClean="0"/>
              <a:t>Porcentagem;	</a:t>
            </a:r>
          </a:p>
          <a:p>
            <a:pPr lvl="2"/>
            <a:r>
              <a:rPr lang="pt-BR" dirty="0" smtClean="0"/>
              <a:t>Construção de Gráficos:</a:t>
            </a:r>
          </a:p>
          <a:p>
            <a:pPr lvl="3"/>
            <a:r>
              <a:rPr lang="pt-BR" dirty="0" smtClean="0"/>
              <a:t>Gráficos de Linhas;</a:t>
            </a:r>
          </a:p>
          <a:p>
            <a:pPr lvl="3"/>
            <a:r>
              <a:rPr lang="pt-BR" dirty="0" smtClean="0"/>
              <a:t>Gráficos de Colunas;</a:t>
            </a:r>
          </a:p>
          <a:p>
            <a:pPr lvl="3"/>
            <a:r>
              <a:rPr lang="pt-BR" dirty="0" smtClean="0"/>
              <a:t>Gráficos de Setores;</a:t>
            </a:r>
          </a:p>
          <a:p>
            <a:pPr lvl="2"/>
            <a:r>
              <a:rPr lang="pt-BR" dirty="0" smtClean="0"/>
              <a:t>Construção </a:t>
            </a:r>
            <a:r>
              <a:rPr lang="pt-BR" dirty="0"/>
              <a:t>de </a:t>
            </a:r>
            <a:r>
              <a:rPr lang="pt-BR" dirty="0" smtClean="0"/>
              <a:t>Tabelas;</a:t>
            </a:r>
            <a:endParaRPr lang="pt-BR" dirty="0"/>
          </a:p>
          <a:p>
            <a:pPr lvl="3"/>
            <a:endParaRPr lang="pt-BR" dirty="0" smtClean="0"/>
          </a:p>
          <a:p>
            <a:pPr marL="411480" lvl="1" indent="0">
              <a:buNone/>
            </a:pPr>
            <a:r>
              <a:rPr lang="pt-BR" b="1" dirty="0"/>
              <a:t>DINÂMICAS:</a:t>
            </a:r>
          </a:p>
          <a:p>
            <a:pPr lvl="2"/>
            <a:r>
              <a:rPr lang="pt-BR" sz="1700" dirty="0" err="1" smtClean="0"/>
              <a:t>Brainstorm</a:t>
            </a:r>
            <a:r>
              <a:rPr lang="pt-BR" sz="1700" dirty="0" smtClean="0"/>
              <a:t>;</a:t>
            </a:r>
            <a:endParaRPr lang="pt-BR" sz="1700" dirty="0"/>
          </a:p>
          <a:p>
            <a:pPr lvl="2"/>
            <a:r>
              <a:rPr lang="pt-BR" sz="1700" dirty="0" smtClean="0"/>
              <a:t>Construindo Gráficos;</a:t>
            </a:r>
            <a:endParaRPr lang="pt-BR" sz="1700" dirty="0"/>
          </a:p>
          <a:p>
            <a:pPr lvl="2"/>
            <a:r>
              <a:rPr lang="pt-BR" sz="1700" dirty="0" smtClean="0"/>
              <a:t>Aulinha;</a:t>
            </a:r>
            <a:endParaRPr lang="pt-BR" sz="1700" dirty="0"/>
          </a:p>
          <a:p>
            <a:pPr lvl="2"/>
            <a:endParaRPr lang="pt-BR" dirty="0" smtClean="0"/>
          </a:p>
          <a:p>
            <a:pPr lvl="2"/>
            <a:endParaRPr lang="pt-BR" dirty="0" smtClean="0"/>
          </a:p>
        </p:txBody>
      </p:sp>
    </p:spTree>
    <p:extLst>
      <p:ext uri="{BB962C8B-B14F-4D97-AF65-F5344CB8AC3E}">
        <p14:creationId xmlns:p14="http://schemas.microsoft.com/office/powerpoint/2010/main" xmlns="" val="2414100183"/>
      </p:ext>
    </p:extLst>
  </p:cSld>
  <p:clrMapOvr>
    <a:masterClrMapping/>
  </p:clrMapOvr>
  <p:timing>
    <p:tnLst>
      <p:par>
        <p:cTn id="1" dur="indefinite" restart="never" nodeType="tmRoot"/>
      </p:par>
    </p:tnLst>
  </p:timing>
</p:sld>
</file>

<file path=ppt/theme/theme1.xml><?xml version="1.0" encoding="utf-8"?>
<a:theme xmlns:a="http://schemas.openxmlformats.org/drawingml/2006/main" name="Tema do Office">
  <a:themeElements>
    <a:clrScheme name="Escritório">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Escritório">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Escritório">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o Office">
  <a:themeElements>
    <a:clrScheme name="Escritório">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Escritório">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Escritório">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287</TotalTime>
  <Words>3235</Words>
  <Application>Microsoft Office PowerPoint</Application>
  <PresentationFormat>Apresentação na tela (4:3)</PresentationFormat>
  <Paragraphs>224</Paragraphs>
  <Slides>31</Slides>
  <Notes>7</Notes>
  <HiddenSlides>0</HiddenSlides>
  <MMClips>0</MMClips>
  <ScaleCrop>false</ScaleCrop>
  <HeadingPairs>
    <vt:vector size="4" baseType="variant">
      <vt:variant>
        <vt:lpstr>Tema</vt:lpstr>
      </vt:variant>
      <vt:variant>
        <vt:i4>1</vt:i4>
      </vt:variant>
      <vt:variant>
        <vt:lpstr>Títulos de slides</vt:lpstr>
      </vt:variant>
      <vt:variant>
        <vt:i4>31</vt:i4>
      </vt:variant>
    </vt:vector>
  </HeadingPairs>
  <TitlesOfParts>
    <vt:vector size="32" baseType="lpstr">
      <vt:lpstr>Tema do Office</vt:lpstr>
      <vt:lpstr>Slide 1</vt:lpstr>
      <vt:lpstr>OBJETIVO (escrito em 2012)</vt:lpstr>
      <vt:lpstr>PRIMEIROS COMANDANTES</vt:lpstr>
      <vt:lpstr>Primeira Agenda do LeME  (inicial original)</vt:lpstr>
      <vt:lpstr>Recursos iniciais (2012)</vt:lpstr>
      <vt:lpstr>Primeira  Organização dos Encontros 2012  A organização atual está no site: www.leme.furg.br</vt:lpstr>
      <vt:lpstr>Encontrão  31/08/12</vt:lpstr>
      <vt:lpstr>1º Encontro: Coletar dados (2012)</vt:lpstr>
      <vt:lpstr>2º Encontro: Organizar dados (2012)</vt:lpstr>
      <vt:lpstr>3º Encontro: Descrever, analisar e interpretar dados (2012)</vt:lpstr>
      <vt:lpstr>4º Encontro: Probabilidade (2012)</vt:lpstr>
      <vt:lpstr>5º Encontro: Tomar decisões através de informações (2012)</vt:lpstr>
      <vt:lpstr>Slide 13</vt:lpstr>
      <vt:lpstr>leme</vt:lpstr>
      <vt:lpstr>folder</vt:lpstr>
      <vt:lpstr>leme</vt:lpstr>
      <vt:lpstr>CCMAR</vt:lpstr>
      <vt:lpstr>Depoimento dos primeiros Comandantes (Professores) antes de iniciar o LeME – 17/06/2012</vt:lpstr>
      <vt:lpstr>Depoimento dos primeiros Comandantes (Professores) antes de iniciar o LeME – 17/06/2012</vt:lpstr>
      <vt:lpstr>Depoimento dos primeiros Comandantes (Professores) antes de iniciar o LeME – 17/06/2012</vt:lpstr>
      <vt:lpstr>Depoimento dos primeiros Comandantes (Professores) antes de iniciar o LeME – 17/06/2012</vt:lpstr>
      <vt:lpstr>Depoimento dos primeiros Comandantes (Professores) antes de iniciar o LeME – 17/06/2012</vt:lpstr>
      <vt:lpstr>Depoimento dos primeiros Comandantes (Professores) antes de iniciar o LeME – 17/06/2012</vt:lpstr>
      <vt:lpstr>Depoimento das tripulações (crianças e jovens) do LeME  2014/1 </vt:lpstr>
      <vt:lpstr>Depoimento das tripulações (crianças e jovens) do LeME   2014/1 </vt:lpstr>
      <vt:lpstr>Depoimento das tripulações (crianças e jovens) do LeME  2014/1 </vt:lpstr>
      <vt:lpstr>Depoimento das tripulações (crianças e jovens) do LeME  2014/1 </vt:lpstr>
      <vt:lpstr>Depoimento das tripulações (crianças e jovens) do LeME  2014/1 </vt:lpstr>
      <vt:lpstr>Equipe de Comandantes do LeME - 2014</vt:lpstr>
      <vt:lpstr>Slide 30</vt:lpstr>
      <vt:lpstr>Slide 31</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Mauren</dc:creator>
  <cp:lastModifiedBy>Mauren</cp:lastModifiedBy>
  <cp:revision>32</cp:revision>
  <dcterms:created xsi:type="dcterms:W3CDTF">2012-05-18T00:57:54Z</dcterms:created>
  <dcterms:modified xsi:type="dcterms:W3CDTF">2019-04-21T16:16:59Z</dcterms:modified>
</cp:coreProperties>
</file>